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4"/>
  </p:notesMasterIdLst>
  <p:sldIdLst>
    <p:sldId id="1224" r:id="rId2"/>
    <p:sldId id="1255" r:id="rId3"/>
    <p:sldId id="1204" r:id="rId4"/>
    <p:sldId id="1278" r:id="rId5"/>
    <p:sldId id="1279" r:id="rId6"/>
    <p:sldId id="1292" r:id="rId7"/>
    <p:sldId id="1286" r:id="rId8"/>
    <p:sldId id="1256" r:id="rId9"/>
    <p:sldId id="1290" r:id="rId10"/>
    <p:sldId id="1289" r:id="rId11"/>
    <p:sldId id="1291" r:id="rId12"/>
    <p:sldId id="129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8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4CA0"/>
    <a:srgbClr val="F26752"/>
    <a:srgbClr val="002D74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2"/>
    <p:restoredTop sz="83672"/>
  </p:normalViewPr>
  <p:slideViewPr>
    <p:cSldViewPr snapToGrid="0" snapToObjects="1">
      <p:cViewPr varScale="1">
        <p:scale>
          <a:sx n="92" d="100"/>
          <a:sy n="92" d="100"/>
        </p:scale>
        <p:origin x="192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9-29T19:07:39.520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15 16383,'84'0'0,"0"-1"0,0 1 0,0-1 0,8-2 0,-6 0 0,20 7 0,-23-1 0,-60-3 0,62-5 0,-47 4 0,47-4 0,-76 5 0,-1 0 0,40 0 0,8 0 0,-17 0 0,20 0 0,-4 0 0,-31 0 0,-8 0 0,16 3 0,-14-3 0,34 3 0,-25-3 0,8 0 0,-13 0 0,-3 0 0,12 0 0,-4 3 0,-2-2 0,4 3 0,-4-4 0,0 0 0,6 0 0,-12 0 0,13 0 0,-9 0 0,10 0 0,-9 0 0,4 4 0,-3-3 0,4 2 0,-6-3 0,7 0 0,-5 0 0,7 0 0,24-3 0,-20 2 0,10-5 0,-13 5 0,-18-2 0,19 3 0,-11 0 0,10 0 0,-9 0 0,32 3 0,-30-2 0,25 1 0,-14-2 0,-16 0 0,11 0 0,-5 0 0,-10 0 0,19-5 0,-15 1 0,19-1 0,-11 2 0,19 3 0,4 0 0,6 0 0,-5 0 0,-16 0 0,-22 0 0,10 0 0,-1 0 0,10 0 0,-8 0 0,-3 0 0,2 0 0,6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0384-E2E6-F848-92C4-74A28773B174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DAD36-5C01-774A-8FC9-748A495FF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30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845D-D214-8548-8839-445BBE29B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FB8E-BB1A-4545-9195-898967C653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72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-Very early and incomplete data</a:t>
            </a:r>
          </a:p>
          <a:p>
            <a:r>
              <a:rPr lang="en-US" dirty="0"/>
              <a:t>-”Full compliance” doesn’t necessarily mean useful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1B964-7451-7741-BC31-BD651E83E0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588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areas where price transparency should be improving.  A lot of focus has been on whether consumers will or can use the data, but that’s only part of it.</a:t>
            </a:r>
          </a:p>
          <a:p>
            <a:pPr marL="171450" indent="-171450">
              <a:buFontTx/>
              <a:buChar char="-"/>
            </a:pPr>
            <a:r>
              <a:rPr lang="en-US" dirty="0"/>
              <a:t>We see the primary beneficiary of each type of policy</a:t>
            </a:r>
          </a:p>
          <a:p>
            <a:pPr marL="171450" indent="-171450">
              <a:buFontTx/>
              <a:buChar char="-"/>
            </a:pPr>
            <a:r>
              <a:rPr lang="en-US" dirty="0"/>
              <a:t>But, all of these policies work well and interact with each other.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D91B6-E1F2-384E-A580-EDEF5ACD3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FB8E-BB1A-4545-9195-898967C653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also see that younger generations are much more likely to use this information to impact their shopping behavior.  </a:t>
            </a:r>
          </a:p>
          <a:p>
            <a:r>
              <a:rPr lang="en-US" dirty="0"/>
              <a:t>- 1/3 of Texans, and 57% of Texas mothers, said that they skipped care because they didn’t know what the price would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BDAD36-5C01-774A-8FC9-748A495FFC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8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Walk through the timeline.  </a:t>
            </a:r>
          </a:p>
          <a:p>
            <a:r>
              <a:rPr lang="en-US" dirty="0"/>
              <a:t>-Note especially the different flavors of insurer transparency that will be released.</a:t>
            </a:r>
          </a:p>
          <a:p>
            <a:r>
              <a:rPr lang="en-US" dirty="0"/>
              <a:t>-TDI is already talking about delaying enforcement to 180 days from rule effective 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A88C5-D7A0-D047-9066-3C664746E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FB8E-BB1A-4545-9195-898967C653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68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29845D-D214-8548-8839-445BBE29B3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07FB8E-BB1A-4545-9195-898967C653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92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-Very early and incomplete data</a:t>
            </a:r>
          </a:p>
          <a:p>
            <a:r>
              <a:rPr lang="en-US" dirty="0"/>
              <a:t>-”Full compliance” doesn’t necessarily mean useful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1B964-7451-7741-BC31-BD651E83E0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47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-Very early and incomplete data</a:t>
            </a:r>
          </a:p>
          <a:p>
            <a:r>
              <a:rPr lang="en-US" dirty="0"/>
              <a:t>-”Full compliance” doesn’t necessarily mean useful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1B964-7451-7741-BC31-BD651E83E0F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1713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-Very early and incomplete data</a:t>
            </a:r>
          </a:p>
          <a:p>
            <a:r>
              <a:rPr lang="en-US" dirty="0"/>
              <a:t>-”Full compliance” doesn’t necessarily mean useful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1B964-7451-7741-BC31-BD651E83E0F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509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-Very early and incomplete data</a:t>
            </a:r>
          </a:p>
          <a:p>
            <a:r>
              <a:rPr lang="en-US" dirty="0"/>
              <a:t>-”Full compliance” doesn’t necessarily mean useful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21B964-7451-7741-BC31-BD651E83E0F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6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6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94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8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ts val="6000"/>
              </a:lnSpc>
              <a:spcBef>
                <a:spcPct val="0"/>
              </a:spcBef>
              <a:spcAft>
                <a:spcPct val="0"/>
              </a:spcAft>
            </a:pPr>
            <a:endParaRPr lang="en-US" sz="5400" b="0" i="0" baseline="0" dirty="0">
              <a:solidFill>
                <a:srgbClr val="FFFFFF"/>
              </a:solidFill>
              <a:latin typeface="Montserrat" pitchFamily="2" charset="77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b="0" i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b="0" i="0" kern="1200" baseline="0" dirty="0">
                <a:solidFill>
                  <a:schemeClr val="bg1"/>
                </a:solidFill>
                <a:latin typeface="Montserrat" pitchFamily="2" charset="77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r-FR" sz="700" b="0" i="0" dirty="0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  <a:sym typeface="+mn-lt"/>
              </a:rPr>
              <a:t>TX2036 </a:t>
            </a:r>
            <a:r>
              <a:rPr lang="fr-FR" sz="700" b="0" i="0" dirty="0" err="1">
                <a:solidFill>
                  <a:schemeClr val="bg1"/>
                </a:solidFill>
                <a:latin typeface="Montserrat" pitchFamily="2" charset="77"/>
                <a:ea typeface="+mn-ea"/>
                <a:cs typeface="+mn-cs"/>
                <a:sym typeface="+mn-lt"/>
              </a:rPr>
              <a:t>Compendium.pptx</a:t>
            </a:r>
            <a:endParaRPr lang="en-US" sz="700" b="0" i="0" dirty="0">
              <a:solidFill>
                <a:schemeClr val="bg1"/>
              </a:solidFill>
              <a:latin typeface="Montserrat" pitchFamily="2" charset="77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7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352" imgH="355" progId="TCLayout.ActiveDocument.1">
                  <p:embed/>
                </p:oleObj>
              </mc:Choice>
              <mc:Fallback>
                <p:oleObj name="think-cell Slide" r:id="rId5" imgW="352" imgH="355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200" b="0" i="0" baseline="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2020 by Boston Consulting Group.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568137"/>
            <a:ext cx="10933350" cy="443198"/>
          </a:xfrm>
        </p:spPr>
        <p:txBody>
          <a:bodyPr/>
          <a:lstStyle>
            <a:lvl1pPr>
              <a:defRPr sz="32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Texas 2036 Presentation - General Audiences.pptx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83002" y="1048353"/>
            <a:ext cx="2926080" cy="18288"/>
          </a:xfrm>
          <a:prstGeom prst="rect">
            <a:avLst/>
          </a:prstGeom>
          <a:solidFill>
            <a:srgbClr val="F26852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2916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8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7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48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08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22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06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90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9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281A9-8B0E-D243-B213-74856D5FF429}" type="datetimeFigureOut">
              <a:rPr lang="en-US" smtClean="0"/>
              <a:t>6/19/23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5E193-80A3-DE43-A010-614AC67AB2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urquoise.health/impact_report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es.miller@texas2036.org" TargetMode="External"/><Relationship Id="rId2" Type="http://schemas.openxmlformats.org/officeDocument/2006/relationships/hyperlink" Target="mailto:charles.miller@gmail.com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8.jp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actuaries.digital/2015/10/14/actuaries-in-health-a-rewarding-career/" TargetMode="External"/><Relationship Id="rId9" Type="http://schemas.openxmlformats.org/officeDocument/2006/relationships/hyperlink" Target="https://newsroom.transunion.com/news-reports-about-a-weakening-economy--impacting-how-some-patients-seek-medical-treatmen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turquoise.health/impact_reports" TargetMode="Externa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urquoise.health/impact_report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13F04A-86E8-6643-8F9F-E35BD63D3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359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513FCD-137F-034C-AE76-E9C1831B259C}"/>
              </a:ext>
            </a:extLst>
          </p:cNvPr>
          <p:cNvSpPr/>
          <p:nvPr/>
        </p:nvSpPr>
        <p:spPr>
          <a:xfrm>
            <a:off x="0" y="0"/>
            <a:ext cx="7474688" cy="6858000"/>
          </a:xfrm>
          <a:prstGeom prst="rect">
            <a:avLst/>
          </a:prstGeom>
          <a:solidFill>
            <a:srgbClr val="3A4A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6B45F7-2F40-9F4B-A37B-75718E4BE0E2}"/>
              </a:ext>
            </a:extLst>
          </p:cNvPr>
          <p:cNvSpPr/>
          <p:nvPr/>
        </p:nvSpPr>
        <p:spPr>
          <a:xfrm>
            <a:off x="7474688" y="0"/>
            <a:ext cx="4717311" cy="6858000"/>
          </a:xfrm>
          <a:prstGeom prst="rect">
            <a:avLst/>
          </a:prstGeom>
          <a:solidFill>
            <a:srgbClr val="3A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7D33494-63CA-9D44-AF56-C6A8EE0F353D}"/>
              </a:ext>
            </a:extLst>
          </p:cNvPr>
          <p:cNvSpPr/>
          <p:nvPr/>
        </p:nvSpPr>
        <p:spPr>
          <a:xfrm>
            <a:off x="0" y="3551282"/>
            <a:ext cx="12192000" cy="2222205"/>
          </a:xfrm>
          <a:prstGeom prst="rect">
            <a:avLst/>
          </a:prstGeom>
          <a:solidFill>
            <a:srgbClr val="F2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0" rIns="0" bIns="0" rtlCol="0" anchor="ctr"/>
          <a:lstStyle/>
          <a:p>
            <a:r>
              <a:rPr lang="en-US" sz="5400" dirty="0">
                <a:latin typeface="Montserrat" pitchFamily="2" charset="77"/>
              </a:rPr>
              <a:t>Health Care Price Transparency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D3611-0B30-584F-BB46-DD7713F26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9456" y="876300"/>
            <a:ext cx="3492943" cy="12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4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6000000" advClick="0" advTm="10000"/>
    </mc:Choice>
    <mc:Fallback xmlns="">
      <p:transition spd="slow" advClick="0" advTm="10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02423E-508C-E841-8A79-57D7EE64BC1F}"/>
              </a:ext>
            </a:extLst>
          </p:cNvPr>
          <p:cNvSpPr txBox="1">
            <a:spLocks/>
          </p:cNvSpPr>
          <p:nvPr/>
        </p:nvSpPr>
        <p:spPr>
          <a:xfrm>
            <a:off x="151835" y="243888"/>
            <a:ext cx="11679948" cy="889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400" b="1" dirty="0">
                <a:solidFill>
                  <a:srgbClr val="3A4CA0"/>
                </a:solidFill>
                <a:latin typeface="Montserrat Medium" pitchFamily="2" charset="77"/>
                <a:sym typeface="+mn-lt"/>
              </a:rPr>
              <a:t>Payer Compliance – Local &amp; Service</a:t>
            </a:r>
          </a:p>
          <a:p>
            <a:endParaRPr lang="en-US" sz="2000" b="1" dirty="0">
              <a:solidFill>
                <a:srgbClr val="3A4CA0"/>
              </a:solidFill>
              <a:latin typeface="Montserrat Medium" pitchFamily="2" charset="77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C00C-7FA8-434A-88AE-B37A4A39C6D4}"/>
              </a:ext>
            </a:extLst>
          </p:cNvPr>
          <p:cNvSpPr txBox="1"/>
          <p:nvPr/>
        </p:nvSpPr>
        <p:spPr>
          <a:xfrm>
            <a:off x="7142205" y="284804"/>
            <a:ext cx="3634542" cy="98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7EA37-63AF-E6F6-0324-848809418B80}"/>
              </a:ext>
            </a:extLst>
          </p:cNvPr>
          <p:cNvSpPr txBox="1"/>
          <p:nvPr/>
        </p:nvSpPr>
        <p:spPr>
          <a:xfrm>
            <a:off x="334851" y="6349285"/>
            <a:ext cx="1149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Turquoise Health Price Transparency Impact Report: Q1 2023.</a:t>
            </a:r>
            <a:endParaRPr lang="en-US" sz="1200" dirty="0"/>
          </a:p>
        </p:txBody>
      </p:sp>
      <p:pic>
        <p:nvPicPr>
          <p:cNvPr id="5" name="Picture 4" descr="A picture containing screenshot, text, square, rectangle&#10;&#10;Description automatically generated">
            <a:extLst>
              <a:ext uri="{FF2B5EF4-FFF2-40B4-BE49-F238E27FC236}">
                <a16:creationId xmlns:a16="http://schemas.microsoft.com/office/drawing/2014/main" id="{AE1C0581-30C2-1E8F-57E7-C0F6498CD3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1" y="1440873"/>
            <a:ext cx="5917807" cy="4768630"/>
          </a:xfrm>
          <a:prstGeom prst="rect">
            <a:avLst/>
          </a:prstGeom>
        </p:spPr>
      </p:pic>
      <p:pic>
        <p:nvPicPr>
          <p:cNvPr id="12" name="Picture 11" descr="A picture containing text, screenshot, square, rectangle&#10;&#10;Description automatically generated">
            <a:extLst>
              <a:ext uri="{FF2B5EF4-FFF2-40B4-BE49-F238E27FC236}">
                <a16:creationId xmlns:a16="http://schemas.microsoft.com/office/drawing/2014/main" id="{7F1B5B16-2A68-48F5-2E43-5B8F49942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4953" y="1440873"/>
            <a:ext cx="5345416" cy="476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93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6000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02423E-508C-E841-8A79-57D7EE64BC1F}"/>
              </a:ext>
            </a:extLst>
          </p:cNvPr>
          <p:cNvSpPr txBox="1">
            <a:spLocks/>
          </p:cNvSpPr>
          <p:nvPr/>
        </p:nvSpPr>
        <p:spPr>
          <a:xfrm>
            <a:off x="151835" y="243888"/>
            <a:ext cx="11679948" cy="889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400" b="1" dirty="0">
                <a:solidFill>
                  <a:srgbClr val="3A4CA0"/>
                </a:solidFill>
                <a:latin typeface="Montserrat Medium" pitchFamily="2" charset="77"/>
                <a:sym typeface="+mn-lt"/>
              </a:rPr>
              <a:t>Prices?</a:t>
            </a:r>
          </a:p>
          <a:p>
            <a:endParaRPr lang="en-US" sz="2000" b="1" dirty="0">
              <a:solidFill>
                <a:srgbClr val="3A4CA0"/>
              </a:solidFill>
              <a:latin typeface="Montserrat Medium" pitchFamily="2" charset="77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C00C-7FA8-434A-88AE-B37A4A39C6D4}"/>
              </a:ext>
            </a:extLst>
          </p:cNvPr>
          <p:cNvSpPr txBox="1"/>
          <p:nvPr/>
        </p:nvSpPr>
        <p:spPr>
          <a:xfrm>
            <a:off x="7142205" y="284804"/>
            <a:ext cx="3634542" cy="98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A703E1EE-52A1-C3E1-54FC-5D838C797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37" y="1132964"/>
            <a:ext cx="9130146" cy="5300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3E10AF-75F7-E4FA-3AD7-015C19D4279B}"/>
              </a:ext>
            </a:extLst>
          </p:cNvPr>
          <p:cNvSpPr txBox="1"/>
          <p:nvPr/>
        </p:nvSpPr>
        <p:spPr>
          <a:xfrm>
            <a:off x="151835" y="1132964"/>
            <a:ext cx="2549802" cy="5016758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ER Visit: Level 1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Central Texas Area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538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6000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CF492-218D-4D4A-9B8F-22416A81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345330"/>
            <a:ext cx="5735782" cy="60970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6000" b="1" dirty="0">
                <a:latin typeface="+mj-lt"/>
              </a:rPr>
              <a:t>Questions? </a:t>
            </a:r>
            <a:br>
              <a:rPr lang="en-US" sz="6000" b="1" dirty="0">
                <a:latin typeface="+mj-lt"/>
              </a:rPr>
            </a:br>
            <a:r>
              <a:rPr lang="en-US" sz="6000" b="1" dirty="0">
                <a:latin typeface="+mj-lt"/>
              </a:rPr>
              <a:t>Contact Charles:</a:t>
            </a:r>
            <a:br>
              <a:rPr lang="en-US" sz="6000" b="1" dirty="0">
                <a:latin typeface="+mj-lt"/>
              </a:rPr>
            </a:br>
            <a:br>
              <a:rPr lang="en-US" sz="6000" b="1" dirty="0">
                <a:latin typeface="+mj-lt"/>
              </a:rPr>
            </a:br>
            <a:r>
              <a:rPr lang="en-US" sz="4000" b="1" dirty="0">
                <a:latin typeface="+mj-lt"/>
                <a:hlinkClick r:id="rId2"/>
              </a:rPr>
              <a:t>charles.miller@gmail.com</a:t>
            </a:r>
            <a:br>
              <a:rPr lang="en-US" sz="4000" b="1" dirty="0">
                <a:latin typeface="+mj-lt"/>
              </a:rPr>
            </a:br>
            <a:br>
              <a:rPr lang="en-US" sz="4000" b="1" dirty="0">
                <a:latin typeface="+mj-lt"/>
              </a:rPr>
            </a:br>
            <a:r>
              <a:rPr lang="en-US" sz="3600" b="1" dirty="0">
                <a:latin typeface="+mj-lt"/>
                <a:hlinkClick r:id="rId3"/>
              </a:rPr>
              <a:t>charles.miller@texas2036.org</a:t>
            </a:r>
            <a:br>
              <a:rPr lang="en-US" sz="4000" b="1" dirty="0">
                <a:latin typeface="+mj-lt"/>
              </a:rPr>
            </a:b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Twitter: @</a:t>
            </a:r>
            <a:r>
              <a:rPr lang="en-US" sz="4000" b="1" dirty="0" err="1">
                <a:latin typeface="+mj-lt"/>
              </a:rPr>
              <a:t>CharlesTXPolicy</a:t>
            </a:r>
            <a:br>
              <a:rPr lang="en-US" sz="4000" b="1" dirty="0">
                <a:latin typeface="+mj-lt"/>
              </a:rPr>
            </a:br>
            <a:br>
              <a:rPr lang="en-US" sz="4000" b="1" dirty="0">
                <a:latin typeface="+mj-lt"/>
              </a:rPr>
            </a:br>
            <a:r>
              <a:rPr lang="en-US" sz="3200" b="1" dirty="0">
                <a:latin typeface="+mj-lt"/>
              </a:rPr>
              <a:t>pricetransparency.texas2036.org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8B148CD7-A9A0-C641-86D2-FB572908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b="17375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288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67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CF492-218D-4D4A-9B8F-22416A81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1847385"/>
            <a:ext cx="5359481" cy="316322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7000" b="1" dirty="0">
                <a:latin typeface="+mj-lt"/>
              </a:rPr>
              <a:t>Charles Miller, </a:t>
            </a:r>
            <a:br>
              <a:rPr lang="en-US" sz="7000" b="1" dirty="0">
                <a:latin typeface="+mj-lt"/>
              </a:rPr>
            </a:br>
            <a:r>
              <a:rPr lang="en-US" sz="7000" b="1" dirty="0">
                <a:latin typeface="+mj-lt"/>
              </a:rPr>
              <a:t>Senior Policy Advisor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6" name="Picture 2">
            <a:extLst>
              <a:ext uri="{FF2B5EF4-FFF2-40B4-BE49-F238E27FC236}">
                <a16:creationId xmlns:a16="http://schemas.microsoft.com/office/drawing/2014/main" id="{8B148CD7-A9A0-C641-86D2-FB572908A6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5" b="17375"/>
          <a:stretch/>
        </p:blipFill>
        <p:spPr bwMode="auto"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7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2B7BEF-C7DB-6F44-BB5B-14576D1807D3}"/>
              </a:ext>
            </a:extLst>
          </p:cNvPr>
          <p:cNvSpPr txBox="1">
            <a:spLocks/>
          </p:cNvSpPr>
          <p:nvPr/>
        </p:nvSpPr>
        <p:spPr>
          <a:xfrm>
            <a:off x="609600" y="597838"/>
            <a:ext cx="10972799" cy="373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D74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2700" dirty="0"/>
              <a:t>What Flavors of Price Transparency And Who Benefits?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F9DDF9F-7E35-9E4C-8F72-BF6D1C0DFFF4}"/>
              </a:ext>
            </a:extLst>
          </p:cNvPr>
          <p:cNvSpPr/>
          <p:nvPr/>
        </p:nvSpPr>
        <p:spPr>
          <a:xfrm>
            <a:off x="7039568" y="4259794"/>
            <a:ext cx="86130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2D74"/>
                </a:solidFill>
                <a:effectLst/>
                <a:uLnTx/>
                <a:uFillTx/>
                <a:latin typeface="Montserrat Medium" pitchFamily="2" charset="77"/>
                <a:sym typeface="Trebuchet MS" panose="020B0603020202020204" pitchFamily="34" charset="0"/>
              </a:rPr>
              <a:t>Large Employers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F203F50-C0BB-964C-8171-C1EC542E3871}"/>
              </a:ext>
            </a:extLst>
          </p:cNvPr>
          <p:cNvSpPr>
            <a:spLocks noChangeAspect="1"/>
          </p:cNvSpPr>
          <p:nvPr/>
        </p:nvSpPr>
        <p:spPr>
          <a:xfrm>
            <a:off x="8189970" y="2734929"/>
            <a:ext cx="2061517" cy="204966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0000"/>
              </a:lnSpc>
              <a:defRPr/>
            </a:pPr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27" name="AutoShape 3">
            <a:extLst>
              <a:ext uri="{FF2B5EF4-FFF2-40B4-BE49-F238E27FC236}">
                <a16:creationId xmlns:a16="http://schemas.microsoft.com/office/drawing/2014/main" id="{7FB43FE6-29D3-1B4D-9024-17C538D6F409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9001938" y="4679260"/>
            <a:ext cx="366632" cy="36417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1200" cap="none" spc="0" normalizeH="0" baseline="0" noProof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15D41F-8814-8644-B058-F9F6160378C1}"/>
              </a:ext>
            </a:extLst>
          </p:cNvPr>
          <p:cNvSpPr>
            <a:spLocks noChangeAspect="1"/>
          </p:cNvSpPr>
          <p:nvPr/>
        </p:nvSpPr>
        <p:spPr>
          <a:xfrm>
            <a:off x="8941456" y="2502460"/>
            <a:ext cx="558544" cy="555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0" cap="none" spc="0" normalizeH="0" baseline="0" noProof="0" dirty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E525AFC-F10F-AA48-9760-FEB3418EF2BD}"/>
              </a:ext>
            </a:extLst>
          </p:cNvPr>
          <p:cNvSpPr>
            <a:spLocks noChangeAspect="1"/>
          </p:cNvSpPr>
          <p:nvPr/>
        </p:nvSpPr>
        <p:spPr>
          <a:xfrm>
            <a:off x="9976417" y="3081395"/>
            <a:ext cx="558544" cy="555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0" cap="none" spc="0" normalizeH="0" baseline="0" noProof="0" dirty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3FAB6E1-36A4-E94E-A691-6470E486221D}"/>
              </a:ext>
            </a:extLst>
          </p:cNvPr>
          <p:cNvSpPr>
            <a:spLocks noChangeAspect="1"/>
          </p:cNvSpPr>
          <p:nvPr/>
        </p:nvSpPr>
        <p:spPr>
          <a:xfrm>
            <a:off x="9923205" y="4093269"/>
            <a:ext cx="558544" cy="555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0" cap="none" spc="0" normalizeH="0" baseline="0" noProof="0" dirty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6E46C84-1C79-B647-B648-9FD924FD56C0}"/>
              </a:ext>
            </a:extLst>
          </p:cNvPr>
          <p:cNvSpPr>
            <a:spLocks noChangeAspect="1"/>
          </p:cNvSpPr>
          <p:nvPr/>
        </p:nvSpPr>
        <p:spPr>
          <a:xfrm>
            <a:off x="7975027" y="4093269"/>
            <a:ext cx="558544" cy="555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0" cap="none" spc="0" normalizeH="0" baseline="0" noProof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AEE4CDD-8884-3646-B124-17CC6D3B1160}"/>
              </a:ext>
            </a:extLst>
          </p:cNvPr>
          <p:cNvSpPr>
            <a:spLocks noChangeAspect="1"/>
          </p:cNvSpPr>
          <p:nvPr/>
        </p:nvSpPr>
        <p:spPr>
          <a:xfrm>
            <a:off x="7930748" y="3083992"/>
            <a:ext cx="558544" cy="555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0" cap="none" spc="0" normalizeH="0" baseline="0" noProof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BDE1B9-C08B-074B-8C62-A1D783D297B0}"/>
              </a:ext>
            </a:extLst>
          </p:cNvPr>
          <p:cNvSpPr/>
          <p:nvPr/>
        </p:nvSpPr>
        <p:spPr>
          <a:xfrm>
            <a:off x="8468726" y="2030044"/>
            <a:ext cx="1504005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2D74"/>
                </a:solidFill>
                <a:effectLst/>
                <a:uLnTx/>
                <a:uFillTx/>
                <a:latin typeface="Montserrat Medium" pitchFamily="2" charset="77"/>
                <a:sym typeface="Trebuchet MS" panose="020B0603020202020204" pitchFamily="34" charset="0"/>
              </a:rPr>
              <a:t>All Payer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2D74"/>
                </a:solidFill>
                <a:effectLst/>
                <a:uLnTx/>
                <a:uFillTx/>
                <a:latin typeface="Montserrat Medium" pitchFamily="2" charset="77"/>
                <a:sym typeface="Trebuchet MS" panose="020B0603020202020204" pitchFamily="34" charset="0"/>
              </a:rPr>
              <a:t>Claims Database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F536AEB-EFAD-B949-ABAC-8B0D946021D2}"/>
              </a:ext>
            </a:extLst>
          </p:cNvPr>
          <p:cNvSpPr/>
          <p:nvPr/>
        </p:nvSpPr>
        <p:spPr>
          <a:xfrm>
            <a:off x="10624110" y="3211778"/>
            <a:ext cx="805892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lang="en-US" sz="1000" dirty="0">
                <a:solidFill>
                  <a:srgbClr val="002D74"/>
                </a:solidFill>
                <a:latin typeface="Montserrat Medium" pitchFamily="2" charset="77"/>
                <a:sym typeface="Trebuchet MS" panose="020B0603020202020204" pitchFamily="34" charset="0"/>
              </a:rPr>
              <a:t>Insurer Rules</a:t>
            </a:r>
            <a:endParaRPr kumimoji="0" lang="en-US" sz="1000" u="none" strike="noStrike" kern="1200" cap="none" spc="0" normalizeH="0" baseline="0" noProof="0" dirty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  <a:sym typeface="Trebuchet MS" panose="020B0603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C3E175A-AECA-534E-AB2E-4FEDFAEC0B8D}"/>
              </a:ext>
            </a:extLst>
          </p:cNvPr>
          <p:cNvSpPr/>
          <p:nvPr/>
        </p:nvSpPr>
        <p:spPr>
          <a:xfrm>
            <a:off x="10569025" y="4152480"/>
            <a:ext cx="908763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2D74"/>
                </a:solidFill>
                <a:effectLst/>
                <a:uLnTx/>
                <a:uFillTx/>
                <a:latin typeface="Montserrat Medium" pitchFamily="2" charset="77"/>
                <a:sym typeface="Trebuchet MS" panose="020B0603020202020204" pitchFamily="34" charset="0"/>
              </a:rPr>
              <a:t>Researchers &amp; Policymakers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065F9F3-BCA6-1948-95A7-2D0F40EA269A}"/>
              </a:ext>
            </a:extLst>
          </p:cNvPr>
          <p:cNvSpPr/>
          <p:nvPr/>
        </p:nvSpPr>
        <p:spPr>
          <a:xfrm>
            <a:off x="8651608" y="5222493"/>
            <a:ext cx="1138240" cy="153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2D74"/>
                </a:solidFill>
                <a:effectLst/>
                <a:uLnTx/>
                <a:uFillTx/>
                <a:latin typeface="Montserrat Medium" pitchFamily="2" charset="77"/>
                <a:sym typeface="Trebuchet MS" panose="020B0603020202020204" pitchFamily="34" charset="0"/>
              </a:rPr>
              <a:t>Consumers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732181F-4825-174E-9886-2B4F0DC208B1}"/>
              </a:ext>
            </a:extLst>
          </p:cNvPr>
          <p:cNvSpPr/>
          <p:nvPr/>
        </p:nvSpPr>
        <p:spPr>
          <a:xfrm>
            <a:off x="6962450" y="3230653"/>
            <a:ext cx="879368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>
                <a:solidFill>
                  <a:schemeClr val="accent1"/>
                </a:solidFill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Trebuchet MS" panose="020B0603020202020204" pitchFamily="34" charset="0"/>
              <a:buChar char="​"/>
              <a:tabLst/>
              <a:defRPr/>
            </a:pPr>
            <a:r>
              <a:rPr kumimoji="0" lang="en-US" sz="1000" u="none" strike="noStrike" kern="1200" cap="none" spc="0" normalizeH="0" baseline="0" noProof="0" dirty="0">
                <a:ln>
                  <a:noFill/>
                </a:ln>
                <a:solidFill>
                  <a:srgbClr val="002D74"/>
                </a:solidFill>
                <a:effectLst/>
                <a:uLnTx/>
                <a:uFillTx/>
                <a:latin typeface="Montserrat Medium" pitchFamily="2" charset="77"/>
                <a:sym typeface="Trebuchet MS" panose="020B0603020202020204" pitchFamily="34" charset="0"/>
              </a:rPr>
              <a:t>Hospital Prices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E2CA373-696E-834A-BA98-FB96A4371BF2}"/>
              </a:ext>
            </a:extLst>
          </p:cNvPr>
          <p:cNvSpPr>
            <a:spLocks noChangeAspect="1"/>
          </p:cNvSpPr>
          <p:nvPr/>
        </p:nvSpPr>
        <p:spPr>
          <a:xfrm>
            <a:off x="8941456" y="4494499"/>
            <a:ext cx="558544" cy="555118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u="none" strike="noStrike" kern="0" cap="none" spc="0" normalizeH="0" baseline="0" noProof="0" dirty="0">
              <a:ln>
                <a:noFill/>
              </a:ln>
              <a:solidFill>
                <a:srgbClr val="002D74"/>
              </a:solidFill>
              <a:effectLst/>
              <a:uLnTx/>
              <a:uFillTx/>
              <a:latin typeface="Montserrat Medium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DFE64B-6558-2748-B965-D9D8A5094117}"/>
              </a:ext>
            </a:extLst>
          </p:cNvPr>
          <p:cNvGrpSpPr/>
          <p:nvPr/>
        </p:nvGrpSpPr>
        <p:grpSpPr>
          <a:xfrm>
            <a:off x="8501753" y="3086708"/>
            <a:ext cx="1464251" cy="1382196"/>
            <a:chOff x="8828171" y="3057645"/>
            <a:chExt cx="1464251" cy="1382196"/>
          </a:xfrm>
        </p:grpSpPr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6174326-92A1-D543-842E-303A8BE4CF5F}"/>
                </a:ext>
              </a:extLst>
            </p:cNvPr>
            <p:cNvCxnSpPr>
              <a:cxnSpLocks/>
            </p:cNvCxnSpPr>
            <p:nvPr/>
          </p:nvCxnSpPr>
          <p:spPr>
            <a:xfrm>
              <a:off x="8828171" y="3525441"/>
              <a:ext cx="548640" cy="914400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D2E5EAE6-D159-5345-808A-2999929379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43782" y="3505481"/>
              <a:ext cx="548640" cy="914400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5DF4EB6-025A-4E47-98C2-FD5FE6E43231}"/>
                </a:ext>
              </a:extLst>
            </p:cNvPr>
            <p:cNvCxnSpPr>
              <a:cxnSpLocks/>
            </p:cNvCxnSpPr>
            <p:nvPr/>
          </p:nvCxnSpPr>
          <p:spPr>
            <a:xfrm>
              <a:off x="9557870" y="3088681"/>
              <a:ext cx="8830" cy="1302508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720C9B2-86D2-DC44-9443-E1D5571801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33008" y="3316559"/>
              <a:ext cx="1050582" cy="1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007A0275-F8B5-A94A-B17D-98133551E571}"/>
                </a:ext>
              </a:extLst>
            </p:cNvPr>
            <p:cNvCxnSpPr>
              <a:cxnSpLocks/>
            </p:cNvCxnSpPr>
            <p:nvPr/>
          </p:nvCxnSpPr>
          <p:spPr>
            <a:xfrm>
              <a:off x="9664758" y="3057645"/>
              <a:ext cx="548640" cy="914400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602D8864-1CA3-314B-BE77-CDC8C45EB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02553" y="3069560"/>
              <a:ext cx="548640" cy="914400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A9475C2F-84D7-AB48-AD31-8A168C3050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14512" y="4183638"/>
              <a:ext cx="1050582" cy="1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3556AE7-AD2F-A341-8A64-1FC71E297E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55327" y="3422754"/>
              <a:ext cx="1207517" cy="670366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3087C13-F972-9546-9FA7-E64108C6A5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24691" y="3432850"/>
              <a:ext cx="1228279" cy="649697"/>
            </a:xfrm>
            <a:prstGeom prst="straightConnector1">
              <a:avLst/>
            </a:prstGeom>
            <a:ln w="31750" cap="rnd">
              <a:solidFill>
                <a:srgbClr val="9A9A9A"/>
              </a:solidFill>
              <a:prstDash val="solid"/>
              <a:round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D481FE75-3DD9-6645-BF51-E8376D50FC25}"/>
              </a:ext>
            </a:extLst>
          </p:cNvPr>
          <p:cNvSpPr/>
          <p:nvPr/>
        </p:nvSpPr>
        <p:spPr>
          <a:xfrm>
            <a:off x="403209" y="2834461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Hospital Prices</a:t>
            </a:r>
            <a:endParaRPr lang="en-US" dirty="0">
              <a:latin typeface="Montserrat Medium" pitchFamily="2" charset="77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70219EE-9BD0-604C-92D0-6468628E8097}"/>
              </a:ext>
            </a:extLst>
          </p:cNvPr>
          <p:cNvSpPr/>
          <p:nvPr/>
        </p:nvSpPr>
        <p:spPr>
          <a:xfrm>
            <a:off x="2575735" y="2834461"/>
            <a:ext cx="1721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26752"/>
                </a:solidFill>
                <a:latin typeface="Montserrat Medium" pitchFamily="2" charset="77"/>
              </a:rPr>
              <a:t>Insurer Rules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5AD72049-2D4D-5C42-831D-9D498FDDDA84}"/>
              </a:ext>
            </a:extLst>
          </p:cNvPr>
          <p:cNvSpPr/>
          <p:nvPr/>
        </p:nvSpPr>
        <p:spPr>
          <a:xfrm>
            <a:off x="5093430" y="2834461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APCD</a:t>
            </a:r>
            <a:endParaRPr lang="en-US" dirty="0">
              <a:latin typeface="Montserrat Medium" pitchFamily="2" charset="77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FE8759C-3108-794A-9EC9-C64801941B9F}"/>
              </a:ext>
            </a:extLst>
          </p:cNvPr>
          <p:cNvSpPr/>
          <p:nvPr/>
        </p:nvSpPr>
        <p:spPr>
          <a:xfrm>
            <a:off x="266153" y="5211046"/>
            <a:ext cx="22028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Large Employers</a:t>
            </a:r>
          </a:p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Benefit Design</a:t>
            </a:r>
            <a:endParaRPr lang="en-US" dirty="0">
              <a:latin typeface="Montserrat Medium" pitchFamily="2" charset="77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47B4F25-437F-9D49-87EF-8881DCA03300}"/>
              </a:ext>
            </a:extLst>
          </p:cNvPr>
          <p:cNvSpPr/>
          <p:nvPr/>
        </p:nvSpPr>
        <p:spPr>
          <a:xfrm>
            <a:off x="2676723" y="5211046"/>
            <a:ext cx="15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Consumers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D567B83-36F4-1A4E-A24D-C64942CC95F1}"/>
              </a:ext>
            </a:extLst>
          </p:cNvPr>
          <p:cNvSpPr/>
          <p:nvPr/>
        </p:nvSpPr>
        <p:spPr>
          <a:xfrm>
            <a:off x="4541199" y="5211046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Researchers </a:t>
            </a:r>
          </a:p>
          <a:p>
            <a:pPr algn="ctr"/>
            <a:r>
              <a:rPr lang="en-US" dirty="0">
                <a:solidFill>
                  <a:srgbClr val="F36852"/>
                </a:solidFill>
                <a:latin typeface="Montserrat Medium" pitchFamily="2" charset="77"/>
              </a:rPr>
              <a:t>&amp; Policymakers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279E5EE-CE18-F84E-B385-67476BF178C3}"/>
              </a:ext>
            </a:extLst>
          </p:cNvPr>
          <p:cNvCxnSpPr>
            <a:cxnSpLocks/>
          </p:cNvCxnSpPr>
          <p:nvPr/>
        </p:nvCxnSpPr>
        <p:spPr>
          <a:xfrm>
            <a:off x="609600" y="3647552"/>
            <a:ext cx="5730910" cy="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8145539-9B38-7E45-8862-DD84E48FC946}"/>
              </a:ext>
            </a:extLst>
          </p:cNvPr>
          <p:cNvCxnSpPr>
            <a:cxnSpLocks/>
          </p:cNvCxnSpPr>
          <p:nvPr/>
        </p:nvCxnSpPr>
        <p:spPr>
          <a:xfrm>
            <a:off x="2421651" y="1432728"/>
            <a:ext cx="0" cy="457200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4DE4F74-C78D-2C44-87BD-37506B95BCE8}"/>
              </a:ext>
            </a:extLst>
          </p:cNvPr>
          <p:cNvCxnSpPr>
            <a:cxnSpLocks/>
          </p:cNvCxnSpPr>
          <p:nvPr/>
        </p:nvCxnSpPr>
        <p:spPr>
          <a:xfrm>
            <a:off x="4463141" y="1432728"/>
            <a:ext cx="0" cy="4572000"/>
          </a:xfrm>
          <a:prstGeom prst="line">
            <a:avLst/>
          </a:prstGeom>
          <a:ln w="19050">
            <a:solidFill>
              <a:srgbClr val="FFD1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31159E4-75A2-2244-B521-1DBAE712B822}"/>
              </a:ext>
            </a:extLst>
          </p:cNvPr>
          <p:cNvSpPr/>
          <p:nvPr/>
        </p:nvSpPr>
        <p:spPr>
          <a:xfrm>
            <a:off x="6802733" y="1436914"/>
            <a:ext cx="4779667" cy="4561952"/>
          </a:xfrm>
          <a:prstGeom prst="rect">
            <a:avLst/>
          </a:prstGeom>
          <a:noFill/>
          <a:ln w="19050">
            <a:solidFill>
              <a:srgbClr val="FFD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Hospital outline">
            <a:extLst>
              <a:ext uri="{FF2B5EF4-FFF2-40B4-BE49-F238E27FC236}">
                <a16:creationId xmlns:a16="http://schemas.microsoft.com/office/drawing/2014/main" id="{565CC96F-08ED-764C-877D-DE9B25CE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766" y="1494412"/>
            <a:ext cx="1371393" cy="1371393"/>
          </a:xfrm>
          <a:prstGeom prst="rect">
            <a:avLst/>
          </a:prstGeom>
        </p:spPr>
      </p:pic>
      <p:pic>
        <p:nvPicPr>
          <p:cNvPr id="8" name="Graphic 7" descr="Smart Phone outline">
            <a:extLst>
              <a:ext uri="{FF2B5EF4-FFF2-40B4-BE49-F238E27FC236}">
                <a16:creationId xmlns:a16="http://schemas.microsoft.com/office/drawing/2014/main" id="{A0BDA43B-F717-8044-B68B-628F1DF6D6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33503" y="1767736"/>
            <a:ext cx="914400" cy="914400"/>
          </a:xfrm>
          <a:prstGeom prst="rect">
            <a:avLst/>
          </a:prstGeom>
        </p:spPr>
      </p:pic>
      <p:pic>
        <p:nvPicPr>
          <p:cNvPr id="12" name="Graphic 11" descr="Table outline">
            <a:extLst>
              <a:ext uri="{FF2B5EF4-FFF2-40B4-BE49-F238E27FC236}">
                <a16:creationId xmlns:a16="http://schemas.microsoft.com/office/drawing/2014/main" id="{0E144899-4F54-7A48-99AE-A0AAE4B4AA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25365" y="1678876"/>
            <a:ext cx="1132103" cy="1132103"/>
          </a:xfrm>
          <a:prstGeom prst="rect">
            <a:avLst/>
          </a:prstGeom>
        </p:spPr>
      </p:pic>
      <p:pic>
        <p:nvPicPr>
          <p:cNvPr id="14" name="Graphic 13" descr="Customer review outline">
            <a:extLst>
              <a:ext uri="{FF2B5EF4-FFF2-40B4-BE49-F238E27FC236}">
                <a16:creationId xmlns:a16="http://schemas.microsoft.com/office/drawing/2014/main" id="{4B2AB824-D538-A746-9532-3D78D977D2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8291" y="4029579"/>
            <a:ext cx="1108075" cy="1108075"/>
          </a:xfrm>
          <a:prstGeom prst="rect">
            <a:avLst/>
          </a:prstGeom>
        </p:spPr>
      </p:pic>
      <p:pic>
        <p:nvPicPr>
          <p:cNvPr id="16" name="Graphic 15" descr="Research outline">
            <a:extLst>
              <a:ext uri="{FF2B5EF4-FFF2-40B4-BE49-F238E27FC236}">
                <a16:creationId xmlns:a16="http://schemas.microsoft.com/office/drawing/2014/main" id="{E64299EC-4D91-3846-8766-13BB94DD32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880582" y="3846249"/>
            <a:ext cx="1265594" cy="1265594"/>
          </a:xfrm>
          <a:prstGeom prst="rect">
            <a:avLst/>
          </a:prstGeom>
        </p:spPr>
      </p:pic>
      <p:pic>
        <p:nvPicPr>
          <p:cNvPr id="18" name="Graphic 17" descr="City outline">
            <a:extLst>
              <a:ext uri="{FF2B5EF4-FFF2-40B4-BE49-F238E27FC236}">
                <a16:creationId xmlns:a16="http://schemas.microsoft.com/office/drawing/2014/main" id="{FF09130B-0D13-9249-A337-3D009A2E1E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4212" y="3901202"/>
            <a:ext cx="1317927" cy="1317927"/>
          </a:xfrm>
          <a:prstGeom prst="rect">
            <a:avLst/>
          </a:prstGeom>
        </p:spPr>
      </p:pic>
      <p:pic>
        <p:nvPicPr>
          <p:cNvPr id="61" name="Graphic 60" descr="Hospital outline">
            <a:extLst>
              <a:ext uri="{FF2B5EF4-FFF2-40B4-BE49-F238E27FC236}">
                <a16:creationId xmlns:a16="http://schemas.microsoft.com/office/drawing/2014/main" id="{1176C785-6BE6-2D46-8033-C1858658C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5704" y="3162280"/>
            <a:ext cx="393347" cy="393347"/>
          </a:xfrm>
          <a:prstGeom prst="rect">
            <a:avLst/>
          </a:prstGeom>
        </p:spPr>
      </p:pic>
      <p:pic>
        <p:nvPicPr>
          <p:cNvPr id="62" name="Graphic 61" descr="Table outline">
            <a:extLst>
              <a:ext uri="{FF2B5EF4-FFF2-40B4-BE49-F238E27FC236}">
                <a16:creationId xmlns:a16="http://schemas.microsoft.com/office/drawing/2014/main" id="{276BB304-4F79-7F4E-A968-060B3AC6F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72881" y="2537706"/>
            <a:ext cx="486311" cy="486311"/>
          </a:xfrm>
          <a:prstGeom prst="rect">
            <a:avLst/>
          </a:prstGeom>
        </p:spPr>
      </p:pic>
      <p:pic>
        <p:nvPicPr>
          <p:cNvPr id="63" name="Graphic 62" descr="Smart Phone outline">
            <a:extLst>
              <a:ext uri="{FF2B5EF4-FFF2-40B4-BE49-F238E27FC236}">
                <a16:creationId xmlns:a16="http://schemas.microsoft.com/office/drawing/2014/main" id="{E39F47A7-93DD-234D-8F9D-8FCC044D4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5290" y="3197257"/>
            <a:ext cx="357247" cy="357247"/>
          </a:xfrm>
          <a:prstGeom prst="rect">
            <a:avLst/>
          </a:prstGeom>
        </p:spPr>
      </p:pic>
      <p:pic>
        <p:nvPicPr>
          <p:cNvPr id="64" name="Graphic 63" descr="City outline">
            <a:extLst>
              <a:ext uri="{FF2B5EF4-FFF2-40B4-BE49-F238E27FC236}">
                <a16:creationId xmlns:a16="http://schemas.microsoft.com/office/drawing/2014/main" id="{903E3C2E-56C9-2F4E-860E-0FAADE9223A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067526" y="4189203"/>
            <a:ext cx="378153" cy="378153"/>
          </a:xfrm>
          <a:prstGeom prst="rect">
            <a:avLst/>
          </a:prstGeom>
        </p:spPr>
      </p:pic>
      <p:pic>
        <p:nvPicPr>
          <p:cNvPr id="66" name="Graphic 65" descr="Customer review outline">
            <a:extLst>
              <a:ext uri="{FF2B5EF4-FFF2-40B4-BE49-F238E27FC236}">
                <a16:creationId xmlns:a16="http://schemas.microsoft.com/office/drawing/2014/main" id="{0152A8F2-ABE0-1E48-95DC-FA15D39B7C7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0091" y="4585945"/>
            <a:ext cx="422722" cy="422722"/>
          </a:xfrm>
          <a:prstGeom prst="rect">
            <a:avLst/>
          </a:prstGeom>
        </p:spPr>
      </p:pic>
      <p:pic>
        <p:nvPicPr>
          <p:cNvPr id="67" name="Graphic 66" descr="Research outline">
            <a:extLst>
              <a:ext uri="{FF2B5EF4-FFF2-40B4-BE49-F238E27FC236}">
                <a16:creationId xmlns:a16="http://schemas.microsoft.com/office/drawing/2014/main" id="{ABBCE440-168F-9C49-9990-2B29E8AFDA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40274" y="4209071"/>
            <a:ext cx="338281" cy="33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3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6000000" advClick="0" advTm="10000"/>
    </mc:Choice>
    <mc:Fallback xmlns="">
      <p:transition spd="slow"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Content Placeholder 22" descr="A stethoscope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2567035B-4D3F-9F48-BF29-80AB7BE169E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9815" t="6815" r="12324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B466833-D313-1149-A24B-68FE1721CCDE}"/>
              </a:ext>
            </a:extLst>
          </p:cNvPr>
          <p:cNvSpPr txBox="1"/>
          <p:nvPr/>
        </p:nvSpPr>
        <p:spPr>
          <a:xfrm>
            <a:off x="9732673" y="6657945"/>
            <a:ext cx="2459327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www.actuaries.digital/2015/10/14/actuaries-in-health-a-rewarding-care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48A1E00-B011-CF45-81EB-9E0564714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A4CA0"/>
                </a:solidFill>
              </a:rPr>
              <a:t>Comparison Shopping is Generational</a:t>
            </a:r>
          </a:p>
        </p:txBody>
      </p:sp>
      <p:pic>
        <p:nvPicPr>
          <p:cNvPr id="13" name="Picture 2" descr="Youngest Generations Most Engaged About Their Healthcare Costs &#10;Generations* &#10;Percent of Patients Conducting &#10;Some Form of Research on &#10;Healthcare Costs &#10;Gen Baby &#10;Gen &#10;All &#10;Millennials &#10;z &#10;84% &#10;X Boomers &#10;65% &#10;Percent of Patients That Said Having &#10;49% &#10;Clear Information on Out-of-Pocket &#10;Costs Would Impact their Decision &#10;to Use a Healthcare Provider &#10;*Gen Z (born 1995 or after); Millennials (1980-1994); Gen X (1965-1979); Baby &#10;Boomers (1946-1964). ">
            <a:extLst>
              <a:ext uri="{FF2B5EF4-FFF2-40B4-BE49-F238E27FC236}">
                <a16:creationId xmlns:a16="http://schemas.microsoft.com/office/drawing/2014/main" id="{1DE0FD67-53D3-A54B-963E-F0D69B3FD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517666"/>
            <a:ext cx="6328324" cy="469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29BA243-CF47-9245-8995-C64E3AD672A6}"/>
                  </a:ext>
                </a:extLst>
              </p14:cNvPr>
              <p14:cNvContentPartPr/>
              <p14:nvPr/>
            </p14:nvContentPartPr>
            <p14:xfrm>
              <a:off x="4528328" y="4640187"/>
              <a:ext cx="1121400" cy="9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29BA243-CF47-9245-8995-C64E3AD672A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8688" y="4460187"/>
                <a:ext cx="1301040" cy="3690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6BA28338-7FA9-F341-AE87-D6E8D74B6344}"/>
              </a:ext>
            </a:extLst>
          </p:cNvPr>
          <p:cNvSpPr/>
          <p:nvPr/>
        </p:nvSpPr>
        <p:spPr>
          <a:xfrm>
            <a:off x="1207919" y="6216446"/>
            <a:ext cx="6096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500"/>
              </a:spcBef>
              <a:spcAft>
                <a:spcPts val="500"/>
              </a:spcAft>
            </a:pPr>
            <a:r>
              <a:rPr lang="en-US" dirty="0">
                <a:latin typeface="Verdana" panose="020B0604030504040204" pitchFamily="34" charset="0"/>
              </a:rPr>
              <a:t> </a:t>
            </a:r>
            <a:r>
              <a:rPr lang="en-US" sz="1200" dirty="0">
                <a:latin typeface="Verdana" panose="020B0604030504040204" pitchFamily="34" charset="0"/>
                <a:hlinkClick r:id="rId9"/>
              </a:rPr>
              <a:t>https://newsroom.transunion.com/news-reports-about-a-weakening-economy--impacting-how-some-patients-seek-medical-treatment/</a:t>
            </a:r>
            <a:endParaRPr lang="en-US" sz="12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380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E2B7BEF-C7DB-6F44-BB5B-14576D1807D3}"/>
              </a:ext>
            </a:extLst>
          </p:cNvPr>
          <p:cNvSpPr txBox="1">
            <a:spLocks/>
          </p:cNvSpPr>
          <p:nvPr/>
        </p:nvSpPr>
        <p:spPr>
          <a:xfrm>
            <a:off x="1344288" y="203449"/>
            <a:ext cx="7693820" cy="8171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D74"/>
                </a:solidFill>
                <a:latin typeface="Montserrat" pitchFamily="2" charset="77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26752"/>
                </a:solidFill>
              </a:rPr>
              <a:t>Health Care Price Transparency </a:t>
            </a:r>
          </a:p>
          <a:p>
            <a:r>
              <a:rPr lang="en-US" sz="2700" i="1" dirty="0"/>
              <a:t>Key Dates – Federal and Texas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9B5EC8-057C-024D-90DB-127CA74DC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744" y="269122"/>
            <a:ext cx="781215" cy="685800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C43297D8-787E-BD4A-99B7-ABBCDC025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520740"/>
              </p:ext>
            </p:extLst>
          </p:nvPr>
        </p:nvGraphicFramePr>
        <p:xfrm>
          <a:off x="360744" y="1223080"/>
          <a:ext cx="11470512" cy="4712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4309">
                  <a:extLst>
                    <a:ext uri="{9D8B030D-6E8A-4147-A177-3AD203B41FA5}">
                      <a16:colId xmlns:a16="http://schemas.microsoft.com/office/drawing/2014/main" val="1443039202"/>
                    </a:ext>
                  </a:extLst>
                </a:gridCol>
                <a:gridCol w="7479328">
                  <a:extLst>
                    <a:ext uri="{9D8B030D-6E8A-4147-A177-3AD203B41FA5}">
                      <a16:colId xmlns:a16="http://schemas.microsoft.com/office/drawing/2014/main" val="3079047157"/>
                    </a:ext>
                  </a:extLst>
                </a:gridCol>
                <a:gridCol w="1596875">
                  <a:extLst>
                    <a:ext uri="{9D8B030D-6E8A-4147-A177-3AD203B41FA5}">
                      <a16:colId xmlns:a16="http://schemas.microsoft.com/office/drawing/2014/main" val="3972259946"/>
                    </a:ext>
                  </a:extLst>
                </a:gridCol>
              </a:tblGrid>
              <a:tr h="3575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Hospital Price Transparency</a:t>
                      </a:r>
                    </a:p>
                  </a:txBody>
                  <a:tcPr anchor="ctr">
                    <a:solidFill>
                      <a:srgbClr val="3A4C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155369"/>
                  </a:ext>
                </a:extLst>
              </a:tr>
              <a:tr h="495599">
                <a:tc>
                  <a:txBody>
                    <a:bodyPr/>
                    <a:lstStyle/>
                    <a:p>
                      <a:r>
                        <a:rPr lang="en-US" sz="1750" b="1" dirty="0"/>
                        <a:t>1/1/21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Price Transparency Rules Took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7762387"/>
                  </a:ext>
                </a:extLst>
              </a:tr>
              <a:tr h="373626">
                <a:tc>
                  <a:txBody>
                    <a:bodyPr/>
                    <a:lstStyle/>
                    <a:p>
                      <a:r>
                        <a:rPr lang="en-US" sz="1750" b="1" dirty="0"/>
                        <a:t>7/19/21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CMS Proposed Increased Penalties for Non-Compliance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8684150"/>
                  </a:ext>
                </a:extLst>
              </a:tr>
              <a:tr h="403122">
                <a:tc>
                  <a:txBody>
                    <a:bodyPr/>
                    <a:lstStyle/>
                    <a:p>
                      <a:r>
                        <a:rPr lang="en-US" sz="1750" b="1" dirty="0"/>
                        <a:t>9/1/21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 Law (SB 1137) Took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Texas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9346602"/>
                  </a:ext>
                </a:extLst>
              </a:tr>
              <a:tr h="393290">
                <a:tc>
                  <a:txBody>
                    <a:bodyPr/>
                    <a:lstStyle/>
                    <a:p>
                      <a:r>
                        <a:rPr lang="en-US" sz="1750" b="1" dirty="0"/>
                        <a:t>1/1/22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CMS Rules with Increased Penalty for Non-Compliance Take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5771303"/>
                  </a:ext>
                </a:extLst>
              </a:tr>
              <a:tr h="403123">
                <a:tc>
                  <a:txBody>
                    <a:bodyPr/>
                    <a:lstStyle/>
                    <a:p>
                      <a:r>
                        <a:rPr lang="en-US" sz="1750" b="1" dirty="0"/>
                        <a:t>2/26/23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Texas Rules Clarifying the Enhanced Penalties in Texas Statute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Texas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8806230"/>
                  </a:ext>
                </a:extLst>
              </a:tr>
              <a:tr h="357579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/>
                          </a:solidFill>
                        </a:rPr>
                        <a:t>Insurer Price Transparency</a:t>
                      </a:r>
                    </a:p>
                  </a:txBody>
                  <a:tcPr anchor="ctr">
                    <a:solidFill>
                      <a:srgbClr val="3A4C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9018447"/>
                  </a:ext>
                </a:extLst>
              </a:tr>
              <a:tr h="391324">
                <a:tc>
                  <a:txBody>
                    <a:bodyPr/>
                    <a:lstStyle/>
                    <a:p>
                      <a:r>
                        <a:rPr lang="en-US" sz="1750" b="1" dirty="0"/>
                        <a:t>1/1/22</a:t>
                      </a:r>
                      <a:endParaRPr lang="en-US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Rules &amp; Texas Law (HB 2090) for Machine-Readable Files Take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 &amp; Texas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2659515"/>
                  </a:ext>
                </a:extLst>
              </a:tr>
              <a:tr h="383458">
                <a:tc>
                  <a:txBody>
                    <a:bodyPr/>
                    <a:lstStyle/>
                    <a:p>
                      <a:r>
                        <a:rPr lang="en-US" sz="17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7/1/22</a:t>
                      </a:r>
                      <a:endParaRPr lang="en-US" sz="175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Rules for Machine-Readable Files delayed enforcement date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9462470"/>
                  </a:ext>
                </a:extLst>
              </a:tr>
              <a:tr h="344129">
                <a:tc>
                  <a:txBody>
                    <a:bodyPr/>
                    <a:lstStyle/>
                    <a:p>
                      <a:r>
                        <a:rPr lang="en-US" sz="1750" b="1" dirty="0"/>
                        <a:t>1/1/23</a:t>
                      </a:r>
                      <a:endParaRPr lang="en-US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Rules for Consumer Comparison Tool for 500 Services Take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3705990"/>
                  </a:ext>
                </a:extLst>
              </a:tr>
              <a:tr h="778866">
                <a:tc>
                  <a:txBody>
                    <a:bodyPr/>
                    <a:lstStyle/>
                    <a:p>
                      <a:r>
                        <a:rPr lang="en-US" sz="17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1/1/24</a:t>
                      </a:r>
                      <a:endParaRPr lang="en-US" sz="175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Federal Rules and Texas Law for All Services Takes Effect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50" dirty="0"/>
                        <a:t>Federal &amp; Texas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4261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206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13F04A-86E8-6643-8F9F-E35BD63D38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335912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7513FCD-137F-034C-AE76-E9C1831B259C}"/>
              </a:ext>
            </a:extLst>
          </p:cNvPr>
          <p:cNvSpPr/>
          <p:nvPr/>
        </p:nvSpPr>
        <p:spPr>
          <a:xfrm>
            <a:off x="0" y="0"/>
            <a:ext cx="7474688" cy="6858000"/>
          </a:xfrm>
          <a:prstGeom prst="rect">
            <a:avLst/>
          </a:prstGeom>
          <a:solidFill>
            <a:srgbClr val="3A4A9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6B45F7-2F40-9F4B-A37B-75718E4BE0E2}"/>
              </a:ext>
            </a:extLst>
          </p:cNvPr>
          <p:cNvSpPr/>
          <p:nvPr/>
        </p:nvSpPr>
        <p:spPr>
          <a:xfrm>
            <a:off x="7474688" y="0"/>
            <a:ext cx="4717311" cy="6858000"/>
          </a:xfrm>
          <a:prstGeom prst="rect">
            <a:avLst/>
          </a:prstGeom>
          <a:solidFill>
            <a:srgbClr val="3A4A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97D33494-63CA-9D44-AF56-C6A8EE0F353D}"/>
              </a:ext>
            </a:extLst>
          </p:cNvPr>
          <p:cNvSpPr/>
          <p:nvPr/>
        </p:nvSpPr>
        <p:spPr>
          <a:xfrm>
            <a:off x="0" y="3551282"/>
            <a:ext cx="12192000" cy="2222205"/>
          </a:xfrm>
          <a:prstGeom prst="rect">
            <a:avLst/>
          </a:prstGeom>
          <a:solidFill>
            <a:srgbClr val="F267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tIns="0" rIns="0" bIns="0" rtlCol="0" anchor="ctr"/>
          <a:lstStyle/>
          <a:p>
            <a:r>
              <a:rPr lang="en-US" sz="5400" dirty="0">
                <a:latin typeface="Montserrat" pitchFamily="2" charset="77"/>
              </a:rPr>
              <a:t>Transparency Compliance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AD3611-0B30-584F-BB46-DD7713F26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9456" y="876300"/>
            <a:ext cx="3492943" cy="12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0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6000000" advClick="0" advTm="10000"/>
    </mc:Choice>
    <mc:Fallback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02423E-508C-E841-8A79-57D7EE64BC1F}"/>
              </a:ext>
            </a:extLst>
          </p:cNvPr>
          <p:cNvSpPr txBox="1">
            <a:spLocks/>
          </p:cNvSpPr>
          <p:nvPr/>
        </p:nvSpPr>
        <p:spPr>
          <a:xfrm>
            <a:off x="151835" y="243888"/>
            <a:ext cx="10933350" cy="889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400" b="1" dirty="0">
                <a:solidFill>
                  <a:srgbClr val="3A4CA0"/>
                </a:solidFill>
                <a:latin typeface="Montserrat Medium" pitchFamily="2" charset="77"/>
                <a:sym typeface="+mn-lt"/>
              </a:rPr>
              <a:t>Hospital Compliance - National</a:t>
            </a:r>
          </a:p>
          <a:p>
            <a:endParaRPr lang="en-US" sz="2000" b="1" dirty="0">
              <a:solidFill>
                <a:srgbClr val="3A4CA0"/>
              </a:solidFill>
              <a:latin typeface="Montserrat Medium" pitchFamily="2" charset="77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C00C-7FA8-434A-88AE-B37A4A39C6D4}"/>
              </a:ext>
            </a:extLst>
          </p:cNvPr>
          <p:cNvSpPr txBox="1"/>
          <p:nvPr/>
        </p:nvSpPr>
        <p:spPr>
          <a:xfrm>
            <a:off x="7142205" y="284804"/>
            <a:ext cx="3634542" cy="98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A79F8CCD-A905-610A-0ECF-7510EAE35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5" y="2216727"/>
            <a:ext cx="6439851" cy="3078658"/>
          </a:xfrm>
          <a:prstGeom prst="rect">
            <a:avLst/>
          </a:prstGeom>
        </p:spPr>
      </p:pic>
      <p:pic>
        <p:nvPicPr>
          <p:cNvPr id="8" name="Picture 7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BC80E4F-24D2-BDD2-A123-AAB0F2D62B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2709" y="2055408"/>
            <a:ext cx="4939074" cy="34012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1FABBC2-767A-7425-6AED-BC125EA16AEF}"/>
              </a:ext>
            </a:extLst>
          </p:cNvPr>
          <p:cNvSpPr txBox="1"/>
          <p:nvPr/>
        </p:nvSpPr>
        <p:spPr>
          <a:xfrm>
            <a:off x="457200" y="1377949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Bed Size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1146B5-1B2C-D10B-E59B-1FD292DD40BE}"/>
              </a:ext>
            </a:extLst>
          </p:cNvPr>
          <p:cNvSpPr txBox="1"/>
          <p:nvPr/>
        </p:nvSpPr>
        <p:spPr>
          <a:xfrm>
            <a:off x="6892709" y="1377949"/>
            <a:ext cx="493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By Service Type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7EA37-63AF-E6F6-0324-848809418B80}"/>
              </a:ext>
            </a:extLst>
          </p:cNvPr>
          <p:cNvSpPr txBox="1"/>
          <p:nvPr/>
        </p:nvSpPr>
        <p:spPr>
          <a:xfrm>
            <a:off x="334851" y="6349285"/>
            <a:ext cx="1149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5"/>
              </a:rPr>
              <a:t>Turquoise Health Price Transparency Impact Report: Q1 2023.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067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6000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02423E-508C-E841-8A79-57D7EE64BC1F}"/>
              </a:ext>
            </a:extLst>
          </p:cNvPr>
          <p:cNvSpPr txBox="1">
            <a:spLocks/>
          </p:cNvSpPr>
          <p:nvPr/>
        </p:nvSpPr>
        <p:spPr>
          <a:xfrm>
            <a:off x="151835" y="243888"/>
            <a:ext cx="10933350" cy="889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400" b="1" dirty="0">
                <a:solidFill>
                  <a:srgbClr val="3A4CA0"/>
                </a:solidFill>
                <a:latin typeface="Montserrat Medium" pitchFamily="2" charset="77"/>
                <a:sym typeface="+mn-lt"/>
              </a:rPr>
              <a:t>Hospital Compliance - TX</a:t>
            </a:r>
          </a:p>
          <a:p>
            <a:endParaRPr lang="en-US" sz="2000" b="1" dirty="0">
              <a:solidFill>
                <a:srgbClr val="3A4CA0"/>
              </a:solidFill>
              <a:latin typeface="Montserrat Medium" pitchFamily="2" charset="77"/>
              <a:sym typeface="+mn-lt"/>
            </a:endParaRPr>
          </a:p>
          <a:p>
            <a:r>
              <a:rPr lang="en-US" sz="2000" b="1" dirty="0">
                <a:solidFill>
                  <a:srgbClr val="3A4CA0"/>
                </a:solidFill>
                <a:latin typeface="Montserrat Medium" pitchFamily="2" charset="77"/>
                <a:sym typeface="+mn-lt"/>
              </a:rPr>
              <a:t>Incomplete / Partial Data (~200 / &gt;641 hospitals)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C00C-7FA8-434A-88AE-B37A4A39C6D4}"/>
              </a:ext>
            </a:extLst>
          </p:cNvPr>
          <p:cNvSpPr txBox="1"/>
          <p:nvPr/>
        </p:nvSpPr>
        <p:spPr>
          <a:xfrm>
            <a:off x="7142205" y="284804"/>
            <a:ext cx="3634542" cy="98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CC41E5-CBA9-1D41-9B28-0D9781C3A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9" y="1800164"/>
            <a:ext cx="6683048" cy="4134996"/>
          </a:xfrm>
          <a:prstGeom prst="rect">
            <a:avLst/>
          </a:prstGeom>
        </p:spPr>
      </p:pic>
      <p:pic>
        <p:nvPicPr>
          <p:cNvPr id="5" name="Picture 4" descr="A picture containing text, screenshot, font, plot&#10;&#10;Description automatically generated">
            <a:extLst>
              <a:ext uri="{FF2B5EF4-FFF2-40B4-BE49-F238E27FC236}">
                <a16:creationId xmlns:a16="http://schemas.microsoft.com/office/drawing/2014/main" id="{344D7AB6-B673-6BF3-ABF3-1C5BF8C36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32964"/>
            <a:ext cx="7772400" cy="5145616"/>
          </a:xfrm>
          <a:prstGeom prst="rect">
            <a:avLst/>
          </a:prstGeom>
        </p:spPr>
      </p:pic>
      <p:pic>
        <p:nvPicPr>
          <p:cNvPr id="5122" name="Picture 2" descr="347 Vertical Texas State Building Austin Texas Stock Photos, Pictures &amp;amp;  Royalty-Free Images">
            <a:extLst>
              <a:ext uri="{FF2B5EF4-FFF2-40B4-BE49-F238E27FC236}">
                <a16:creationId xmlns:a16="http://schemas.microsoft.com/office/drawing/2014/main" id="{839377F8-7326-0243-A33D-18A9EF3AA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49" y="-30592"/>
            <a:ext cx="4694251" cy="688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6000000" advClick="0" advTm="10000">
        <p:fade/>
      </p:transition>
    </mc:Choice>
    <mc:Fallback xmlns="">
      <p:transition spd="slow" advClick="0" advTm="10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02423E-508C-E841-8A79-57D7EE64BC1F}"/>
              </a:ext>
            </a:extLst>
          </p:cNvPr>
          <p:cNvSpPr txBox="1">
            <a:spLocks/>
          </p:cNvSpPr>
          <p:nvPr/>
        </p:nvSpPr>
        <p:spPr>
          <a:xfrm>
            <a:off x="151835" y="243888"/>
            <a:ext cx="10933350" cy="88907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sz="4400" b="1" dirty="0">
                <a:solidFill>
                  <a:srgbClr val="3A4CA0"/>
                </a:solidFill>
                <a:latin typeface="Montserrat Medium" pitchFamily="2" charset="77"/>
                <a:sym typeface="+mn-lt"/>
              </a:rPr>
              <a:t>Payer Compliance – Over Time</a:t>
            </a:r>
          </a:p>
          <a:p>
            <a:endParaRPr lang="en-US" sz="2000" b="1" dirty="0">
              <a:solidFill>
                <a:srgbClr val="3A4CA0"/>
              </a:solidFill>
              <a:latin typeface="Montserrat Medium" pitchFamily="2" charset="77"/>
              <a:sym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23C00C-7FA8-434A-88AE-B37A4A39C6D4}"/>
              </a:ext>
            </a:extLst>
          </p:cNvPr>
          <p:cNvSpPr txBox="1"/>
          <p:nvPr/>
        </p:nvSpPr>
        <p:spPr>
          <a:xfrm>
            <a:off x="7142205" y="284804"/>
            <a:ext cx="3634542" cy="987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47EA37-63AF-E6F6-0324-848809418B80}"/>
              </a:ext>
            </a:extLst>
          </p:cNvPr>
          <p:cNvSpPr txBox="1"/>
          <p:nvPr/>
        </p:nvSpPr>
        <p:spPr>
          <a:xfrm>
            <a:off x="334851" y="6349285"/>
            <a:ext cx="114969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Turquoise Health Price Transparency Impact Report: Q1 2023.</a:t>
            </a:r>
            <a:endParaRPr lang="en-US" sz="1200" dirty="0"/>
          </a:p>
        </p:txBody>
      </p:sp>
      <p:pic>
        <p:nvPicPr>
          <p:cNvPr id="5" name="Picture 4" descr="A picture containing screenshot, line, plot, text&#10;&#10;Description automatically generated">
            <a:extLst>
              <a:ext uri="{FF2B5EF4-FFF2-40B4-BE49-F238E27FC236}">
                <a16:creationId xmlns:a16="http://schemas.microsoft.com/office/drawing/2014/main" id="{3D9BB429-6316-C132-1459-1B24113A3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51" y="1662963"/>
            <a:ext cx="11475679" cy="40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46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6000000" advClick="0" advTm="10000">
        <p:fade/>
      </p:transition>
    </mc:Choice>
    <mc:Fallback>
      <p:transition spd="slow" advClick="0" advTm="10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.YlYxYZTJ.xAGkXiHfI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Z0.SVvSzCcF9RtihuVr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23715</TotalTime>
  <Words>537</Words>
  <Application>Microsoft Macintosh PowerPoint</Application>
  <PresentationFormat>Widescreen</PresentationFormat>
  <Paragraphs>99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Montserrat</vt:lpstr>
      <vt:lpstr>Montserrat Medium</vt:lpstr>
      <vt:lpstr>Trebuchet MS</vt:lpstr>
      <vt:lpstr>Verdana</vt:lpstr>
      <vt:lpstr>Office Theme</vt:lpstr>
      <vt:lpstr>think-cell Slide</vt:lpstr>
      <vt:lpstr>PowerPoint Presentation</vt:lpstr>
      <vt:lpstr>Charles Miller,  Senior Policy Advisor</vt:lpstr>
      <vt:lpstr>PowerPoint Presentation</vt:lpstr>
      <vt:lpstr>Comparison Shopping is Generational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 Contact Charles:  charles.miller@gmail.com  charles.miller@texas2036.org  Twitter: @CharlesTXPolicy  pricetransparency.texas2036.org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Hryhorcuk</dc:creator>
  <cp:lastModifiedBy>Charles Miller</cp:lastModifiedBy>
  <cp:revision>112</cp:revision>
  <dcterms:created xsi:type="dcterms:W3CDTF">2021-03-24T18:56:45Z</dcterms:created>
  <dcterms:modified xsi:type="dcterms:W3CDTF">2023-06-23T19:04:41Z</dcterms:modified>
</cp:coreProperties>
</file>