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81" r:id="rId2"/>
    <p:sldId id="282" r:id="rId3"/>
    <p:sldId id="275" r:id="rId4"/>
    <p:sldId id="277" r:id="rId5"/>
    <p:sldId id="302" r:id="rId6"/>
    <p:sldId id="296" r:id="rId7"/>
    <p:sldId id="300" r:id="rId8"/>
    <p:sldId id="303" r:id="rId9"/>
    <p:sldId id="306" r:id="rId10"/>
    <p:sldId id="307" r:id="rId11"/>
    <p:sldId id="301" r:id="rId12"/>
    <p:sldId id="274" r:id="rId13"/>
  </p:sldIdLst>
  <p:sldSz cx="12192000" cy="6858000"/>
  <p:notesSz cx="6858000" cy="9144000"/>
  <p:embeddedFontLs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3" orient="horz" pos="288" userDrawn="1">
          <p15:clr>
            <a:srgbClr val="A4A3A4"/>
          </p15:clr>
        </p15:guide>
        <p15:guide id="6" pos="7392" userDrawn="1">
          <p15:clr>
            <a:srgbClr val="A4A3A4"/>
          </p15:clr>
        </p15:guide>
        <p15:guide id="7" orient="horz" pos="4032" userDrawn="1">
          <p15:clr>
            <a:srgbClr val="A4A3A4"/>
          </p15:clr>
        </p15:guide>
        <p15:guide id="8" pos="288"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o7o4l+8d79aWqtRZIXWi0MdOd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51"/>
    <a:srgbClr val="B07B6F"/>
    <a:srgbClr val="D8A87E"/>
    <a:srgbClr val="F1DE8A"/>
    <a:srgbClr val="FFFFBE"/>
    <a:srgbClr val="A7CB80"/>
    <a:srgbClr val="709959"/>
    <a:srgbClr val="835037"/>
    <a:srgbClr val="C46734"/>
    <a:srgbClr val="F19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D2AF7-F940-43E0-8608-5FF84ACB156F}" v="131" dt="2022-09-01T16:43:24.658"/>
  </p1510:revLst>
</p1510:revInfo>
</file>

<file path=ppt/tableStyles.xml><?xml version="1.0" encoding="utf-8"?>
<a:tblStyleLst xmlns:a="http://schemas.openxmlformats.org/drawingml/2006/main" def="{3DB5AE60-F64F-458A-946A-620E254A0FB8}">
  <a:tblStyle styleId="{3DB5AE60-F64F-458A-946A-620E254A0FB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4" autoAdjust="0"/>
    <p:restoredTop sz="76408" autoAdjust="0"/>
  </p:normalViewPr>
  <p:slideViewPr>
    <p:cSldViewPr snapToGrid="0">
      <p:cViewPr varScale="1">
        <p:scale>
          <a:sx n="88" d="100"/>
          <a:sy n="88" d="100"/>
        </p:scale>
        <p:origin x="1440" y="184"/>
      </p:cViewPr>
      <p:guideLst>
        <p:guide orient="horz" pos="288"/>
        <p:guide pos="7392"/>
        <p:guide orient="horz" pos="4032"/>
        <p:guide pos="288"/>
      </p:guideLst>
    </p:cSldViewPr>
  </p:slideViewPr>
  <p:notesTextViewPr>
    <p:cViewPr>
      <p:scale>
        <a:sx n="1" d="1"/>
        <a:sy n="1" d="1"/>
      </p:scale>
      <p:origin x="0" y="-616"/>
    </p:cViewPr>
  </p:notesTextViewPr>
  <p:sorterViewPr>
    <p:cViewPr varScale="1">
      <p:scale>
        <a:sx n="1" d="1"/>
        <a:sy n="1" d="1"/>
      </p:scale>
      <p:origin x="0" y="0"/>
    </p:cViewPr>
  </p:sorterViewPr>
  <p:notesViewPr>
    <p:cSldViewPr snapToGrid="0">
      <p:cViewPr varScale="1">
        <p:scale>
          <a:sx n="93" d="100"/>
          <a:sy n="93" d="100"/>
        </p:scale>
        <p:origin x="361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0" Type="http://customschemas.google.com/relationships/presentationmetadata" Target="meta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nnectednation.org/texas/state-map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pwd.texas.gov/education/resources/texas-junior-naturalists/regions/panhandle-plain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tpwd.texas.gov/education/resources/texas-junior-naturalists/regions/panhandle-plains/panhandle-plains-wildlife" TargetMode="External"/><Relationship Id="rId4" Type="http://schemas.openxmlformats.org/officeDocument/2006/relationships/hyperlink" Target="https://www.texasstandard.org/stories/el-llano-estacado-the-vast-staked-palisaded-plai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sgs.gov/news/technical-announcement/usgs-high-plains-aquifer-groundwater-levels-continue-decline#:~:text=The%20High%20Plains%20aquifer%2C%20also,South%20Dakota%2C%20Texas%20and%20Wyomin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kxan.com/texas-water/why-great-plains-agriculture-is-particularly-vulnerable-to-drought/" TargetMode="External"/><Relationship Id="rId4" Type="http://schemas.openxmlformats.org/officeDocument/2006/relationships/hyperlink" Target="https://tpwd.texas.gov/landwater/water/environconcerns/regions/panhandle.phtml#:~:text=The%20Ogallala%20Aquifer%20lies%20under,faster%20than%20it%20can%20recharg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Good Morning.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am thrilled to be here to set the stage with data and facts for the robust conversations about sustainability of Texas communities west of I-35 that are planned for the remainder of today.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Before I begin, I’d like to thank Texas Lyceum president Sarah Jackson and Tam Hawkins for appointing us as the official data partner of the Texas Lyceum.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I’d also like to thank this conference’s co-chairs — Kristina Butts, Josh Winegarner and Nathaniel Wright — for putting together such an important conference.</a:t>
            </a: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extLst>
      <p:ext uri="{BB962C8B-B14F-4D97-AF65-F5344CB8AC3E}">
        <p14:creationId xmlns:p14="http://schemas.microsoft.com/office/powerpoint/2010/main" val="376843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r>
              <a:rPr lang="en-US" sz="1200" b="0" i="0" u="none" strike="noStrike" cap="none" dirty="0">
                <a:solidFill>
                  <a:schemeClr val="dk1"/>
                </a:solidFill>
                <a:effectLst/>
                <a:latin typeface="Calibri"/>
                <a:ea typeface="Calibri"/>
                <a:cs typeface="Calibri"/>
                <a:sym typeface="Calibri"/>
              </a:rPr>
              <a:t>Regardless of location, though, everyone in the Panhandle should have access to continuing education — or primary education for that matter. </a:t>
            </a: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According to Connected Nation data from Dec. 2020, 14 counties in the region have less than 50% availability of broadband service at the newly proposed speeds by the FCC of 100 megabits per second download and10 megabits per second upload. </a:t>
            </a:r>
            <a:endParaRPr lang="en-US" b="0" dirty="0">
              <a:effectLst/>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b="0" dirty="0">
                <a:effectLst/>
              </a:rPr>
            </a:br>
            <a:r>
              <a:rPr lang="en-US" sz="1200" b="0" i="0" u="none" strike="noStrike" cap="none" dirty="0">
                <a:solidFill>
                  <a:schemeClr val="dk1"/>
                </a:solidFill>
                <a:effectLst/>
                <a:latin typeface="Calibri"/>
                <a:ea typeface="Calibri"/>
                <a:cs typeface="Calibri"/>
                <a:sym typeface="Calibri"/>
              </a:rPr>
              <a:t>This essentially means too many folks in the Panhandle, particularly in the rural areas, are lacking high-speed internet for work, school, telehealth and more. </a:t>
            </a:r>
            <a:endParaRPr lang="en-US" b="0" dirty="0">
              <a:effectLst/>
            </a:endParaRPr>
          </a:p>
          <a:p>
            <a:pPr marL="0" rtl="0"/>
            <a:endParaRPr lang="en-US" b="0" dirty="0">
              <a:effectLst/>
            </a:endParaRPr>
          </a:p>
          <a:p>
            <a:pPr marL="0" rtl="0"/>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SOURCES:</a:t>
            </a:r>
            <a:endParaRPr lang="en-US" b="0" dirty="0">
              <a:effectLst/>
            </a:endParaRPr>
          </a:p>
          <a:p>
            <a:pPr marL="0" rtl="0" fontAlgn="base">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hlinkClick r:id="rId3"/>
              </a:rPr>
              <a:t>https://connectednation.org/texas/state-maps</a:t>
            </a:r>
            <a:endParaRPr lang="en-US" sz="1200" b="0" i="0" u="none" strike="noStrike" cap="none" dirty="0">
              <a:solidFill>
                <a:schemeClr val="dk1"/>
              </a:solidFill>
              <a:effectLst/>
              <a:latin typeface="Calibri"/>
              <a:ea typeface="Calibri"/>
              <a:cs typeface="Calibri"/>
              <a:sym typeface="Calibri"/>
            </a:endParaRPr>
          </a:p>
          <a:p>
            <a:pPr marL="0"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Texas Panhandle Comprehensive Economic Development Strategy, Aug. 26, 2021, Report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696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rtl="0"/>
            <a:r>
              <a:rPr lang="en-US" sz="1200" b="0" i="0" u="none" strike="noStrike" cap="none" dirty="0">
                <a:solidFill>
                  <a:schemeClr val="dk1"/>
                </a:solidFill>
                <a:effectLst/>
                <a:latin typeface="Calibri"/>
                <a:ea typeface="Calibri"/>
                <a:cs typeface="Calibri"/>
                <a:sym typeface="Calibri"/>
              </a:rPr>
              <a:t>As the Panhandle looks to attract more people and strengthen its current appeal, necessities like improved infrastructure — including broadband — will be key to its success.</a:t>
            </a:r>
            <a:endParaRPr lang="en-US" b="0" dirty="0">
              <a:effectLst/>
            </a:endParaRPr>
          </a:p>
          <a:p>
            <a:pPr marL="0"/>
            <a:br>
              <a:rPr lang="en-US" b="0" dirty="0">
                <a:effectLst/>
              </a:rPr>
            </a:br>
            <a:r>
              <a:rPr lang="en-US" sz="1200" b="0" i="0" u="none" strike="noStrike" cap="none" dirty="0">
                <a:solidFill>
                  <a:schemeClr val="dk1"/>
                </a:solidFill>
                <a:effectLst/>
                <a:latin typeface="Calibri"/>
                <a:ea typeface="Calibri"/>
                <a:cs typeface="Calibri"/>
                <a:sym typeface="Calibri"/>
              </a:rPr>
              <a:t>Late last year, the City of Amarillo announced its partnership with Impact Broadband and Mimosa by Airspan for project Amarillo Connected, which aims to provide low-cost broadband to Amarillo and help up to 10,000 students and low-income residents.</a:t>
            </a:r>
          </a:p>
          <a:p>
            <a:pPr marL="0"/>
            <a:endParaRPr lang="en-US" sz="1200" b="0" i="0" u="none" strike="noStrike" cap="none" dirty="0">
              <a:solidFill>
                <a:schemeClr val="dk1"/>
              </a:solidFill>
              <a:effectLst/>
              <a:latin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Efforts like these showcase how that the area is already well positioned to tackle some of the challenges ahead thanks to an established regionalization approach.</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a:t>
            </a:r>
          </a:p>
          <a:p>
            <a:pPr marL="171450" lvl="0" indent="-171450" algn="l" rtl="0">
              <a:spcBef>
                <a:spcPts val="0"/>
              </a:spcBef>
              <a:spcAft>
                <a:spcPts val="0"/>
              </a:spcAft>
              <a:buFont typeface="Arial" panose="020B0604020202020204" pitchFamily="34" charset="0"/>
              <a:buChar char="•"/>
            </a:pPr>
            <a:r>
              <a:rPr lang="en-US" dirty="0"/>
              <a:t> https://www.dallasfed.org/research/heart/Amarillo</a:t>
            </a:r>
          </a:p>
          <a:p>
            <a:pPr marL="171450" lvl="0" indent="-171450" algn="l" rtl="0">
              <a:spcBef>
                <a:spcPts val="0"/>
              </a:spcBef>
              <a:spcAft>
                <a:spcPts val="0"/>
              </a:spcAft>
              <a:buFont typeface="Arial" panose="020B0604020202020204" pitchFamily="34" charset="0"/>
              <a:buChar char="•"/>
            </a:pPr>
            <a:r>
              <a:rPr lang="en-US" dirty="0"/>
              <a:t>https://www.myhighplains.com/news/your-local-election-hq/city-of-amarillo-to-provide-low-cost-internet-access-to-students-low-income-residents-across-panhandle/</a:t>
            </a: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93460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 to begin, let’s start with the Texas Panhandle and its size.</a:t>
            </a:r>
          </a:p>
          <a:p>
            <a:pPr marL="0" lvl="0" indent="0" algn="l" rtl="0">
              <a:spcBef>
                <a:spcPts val="0"/>
              </a:spcBef>
              <a:spcAft>
                <a:spcPts val="0"/>
              </a:spcAft>
              <a:buNone/>
            </a:pPr>
            <a:endParaRPr lang="en-US" dirty="0"/>
          </a:p>
          <a:p>
            <a:pPr marL="0" lvl="0" indent="0" algn="l" rtl="0">
              <a:spcBef>
                <a:spcPts val="0"/>
              </a:spcBef>
              <a:spcAft>
                <a:spcPts val="0"/>
              </a:spcAft>
              <a:buNone/>
            </a:pPr>
            <a:r>
              <a:rPr lang="en-US" b="0" i="0" u="none" strike="noStrike" dirty="0">
                <a:solidFill>
                  <a:srgbClr val="212529"/>
                </a:solidFill>
                <a:effectLst/>
                <a:latin typeface="Arial" panose="020B0604020202020204" pitchFamily="34" charset="0"/>
              </a:rPr>
              <a:t>Slightly larger than the state of West Virginia, the nearly 26,000-square-mile Panhandle includes the northernmost 26 counties of the state, and </a:t>
            </a:r>
            <a:r>
              <a:rPr lang="en-US" sz="1200" b="0" i="0" u="none" strike="noStrike" cap="none" dirty="0">
                <a:solidFill>
                  <a:schemeClr val="dk1"/>
                </a:solidFill>
                <a:effectLst/>
                <a:latin typeface="Calibri"/>
                <a:ea typeface="Calibri"/>
                <a:cs typeface="Calibri"/>
                <a:sym typeface="Calibri"/>
              </a:rPr>
              <a:t>borders New Mexico on the west and Oklahoma on the north and east.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With a population of around 435,000, about 60% of folks in the Panhandle reside in the centrally located Amarillo Metro Area, while most other communities have a population below 4,000 people.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 Panhandle is a product of the Compromise of 1850 following the Mexican War, which resolved the state’s dispute of territorial claims with New Mexico. The 26 Panhandle counties were officially declared in 1876 by the Texas legislature.</a:t>
            </a:r>
          </a:p>
          <a:p>
            <a:pPr marL="0" lvl="0" indent="0" algn="l" rtl="0">
              <a:spcBef>
                <a:spcPts val="0"/>
              </a:spcBef>
              <a:spcAft>
                <a:spcPts val="0"/>
              </a:spcAft>
              <a:buNone/>
            </a:pPr>
            <a:endParaRPr lang="en-US" b="0" i="0" u="none" strike="noStrike" dirty="0">
              <a:solidFill>
                <a:srgbClr val="212529"/>
              </a:solidFill>
              <a:effectLst/>
              <a:latin typeface="Arial" panose="020B0604020202020204" pitchFamily="34" charset="0"/>
            </a:endParaRPr>
          </a:p>
          <a:p>
            <a:pPr marL="0" lvl="0" indent="0" algn="l" rtl="0">
              <a:spcBef>
                <a:spcPts val="0"/>
              </a:spcBef>
              <a:spcAft>
                <a:spcPts val="0"/>
              </a:spcAft>
              <a:buNone/>
            </a:pPr>
            <a:br>
              <a:rPr lang="en-US" b="0" i="0" u="none" strike="noStrike" dirty="0">
                <a:solidFill>
                  <a:srgbClr val="212529"/>
                </a:solidFill>
                <a:effectLst/>
                <a:latin typeface="Arial" panose="020B0604020202020204" pitchFamily="34" charset="0"/>
              </a:rPr>
            </a:br>
            <a:r>
              <a:rPr lang="en-US" b="0" i="0" u="none" strike="noStrike" dirty="0">
                <a:solidFill>
                  <a:srgbClr val="212529"/>
                </a:solidFill>
                <a:effectLst/>
                <a:latin typeface="Arial" panose="020B0604020202020204" pitchFamily="34" charset="0"/>
              </a:rPr>
              <a:t>SOURCES:</a:t>
            </a:r>
          </a:p>
          <a:p>
            <a:pPr marL="171450" lvl="0" indent="-171450" algn="l" rtl="0">
              <a:spcBef>
                <a:spcPts val="0"/>
              </a:spcBef>
              <a:spcAft>
                <a:spcPts val="0"/>
              </a:spcAft>
              <a:buFont typeface="Arial" panose="020B0604020202020204" pitchFamily="34" charset="0"/>
              <a:buChar char="•"/>
            </a:pPr>
            <a:r>
              <a:rPr lang="en-US" b="0" i="0" u="none" strike="noStrike" dirty="0">
                <a:solidFill>
                  <a:srgbClr val="212529"/>
                </a:solidFill>
                <a:effectLst/>
                <a:latin typeface="Arial" panose="020B0604020202020204" pitchFamily="34" charset="0"/>
              </a:rPr>
              <a:t>https://statesymbolsusa.org/symbol-official-item/national-us/uncategorized/states-size</a:t>
            </a:r>
          </a:p>
          <a:p>
            <a:pPr marL="171450" lvl="0" indent="-171450" algn="l" rtl="0">
              <a:spcBef>
                <a:spcPts val="0"/>
              </a:spcBef>
              <a:spcAft>
                <a:spcPts val="0"/>
              </a:spcAft>
              <a:buFont typeface="Arial" panose="020B0604020202020204" pitchFamily="34" charset="0"/>
              <a:buChar char="•"/>
            </a:pPr>
            <a:r>
              <a:rPr lang="en-US" b="0" i="0" u="none" strike="noStrike" dirty="0">
                <a:solidFill>
                  <a:srgbClr val="212529"/>
                </a:solidFill>
                <a:effectLst/>
                <a:latin typeface="Arial" panose="020B0604020202020204" pitchFamily="34" charset="0"/>
              </a:rPr>
              <a:t>https://www.tshaonline.org/handbook/entries/panhandle</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Panhandle Regional Planning Commission’s Texas Panhandle Comprehensive Economic Development Strategy, Aug. 26, 2021, Report</a:t>
            </a:r>
            <a:endParaRPr lang="en-US" b="0" i="0" u="none" strike="noStrike" dirty="0">
              <a:solidFill>
                <a:srgbClr val="212529"/>
              </a:solidFill>
              <a:effectLst/>
              <a:latin typeface="Arial" panose="020B0604020202020204" pitchFamily="34" charset="0"/>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226475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rtl="0"/>
            <a:r>
              <a:rPr lang="en-US" sz="1200" b="0" i="0" u="none" strike="noStrike" cap="none" dirty="0">
                <a:solidFill>
                  <a:schemeClr val="dk1"/>
                </a:solidFill>
                <a:effectLst/>
                <a:latin typeface="Calibri"/>
                <a:ea typeface="Calibri"/>
                <a:cs typeface="Calibri"/>
                <a:sym typeface="Calibri"/>
              </a:rPr>
              <a:t>The Panhandle, also referred to as the High Plains, is part of the Great Plains that extends throughout the Central United States. </a:t>
            </a:r>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You may also hear the area referred to as Llano Estacado (</a:t>
            </a:r>
            <a:r>
              <a:rPr lang="en-US" sz="1200" b="0" i="1" u="none" strike="noStrike" cap="none" dirty="0">
                <a:solidFill>
                  <a:schemeClr val="dk1"/>
                </a:solidFill>
                <a:effectLst/>
                <a:latin typeface="Calibri"/>
                <a:ea typeface="Calibri"/>
                <a:cs typeface="Calibri"/>
                <a:sym typeface="Calibri"/>
              </a:rPr>
              <a:t>La-now Eh-stuh-kaa-dow</a:t>
            </a:r>
            <a:r>
              <a:rPr lang="en-US" sz="1200" b="0" i="0" u="none" strike="noStrike" cap="none" dirty="0">
                <a:solidFill>
                  <a:schemeClr val="dk1"/>
                </a:solidFill>
                <a:effectLst/>
                <a:latin typeface="Calibri"/>
                <a:ea typeface="Calibri"/>
                <a:cs typeface="Calibri"/>
                <a:sym typeface="Calibri"/>
              </a:rPr>
              <a:t>), which is thought to mean “staked” or “palisaded” plains.</a:t>
            </a:r>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The area is a vast, mostly flat, grassland.</a:t>
            </a:r>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However, the eastern part of the side, known as the Rolling Plains, is not as flat and has more brush given its additional rainfall.  </a:t>
            </a:r>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The Panhandle is also home to Palo Duro Canyon and Caprock Canyons State Parks. These deep canyons carved by rivers split the western and eastern parts. </a:t>
            </a:r>
            <a:br>
              <a:rPr lang="en-US" sz="1200" b="0" i="0" u="none" strike="noStrike" cap="none" dirty="0">
                <a:solidFill>
                  <a:schemeClr val="dk1"/>
                </a:solidFill>
                <a:effectLst/>
                <a:latin typeface="Calibri"/>
                <a:ea typeface="Calibri"/>
                <a:cs typeface="Calibri"/>
                <a:sym typeface="Calibri"/>
              </a:rPr>
            </a:br>
            <a:endParaRPr lang="en-US" b="0" dirty="0">
              <a:effectLst/>
            </a:endParaRPr>
          </a:p>
          <a:p>
            <a:pPr marL="0" rtl="0"/>
            <a:r>
              <a:rPr lang="en-US" sz="1200" b="0" i="0" u="none" strike="noStrike" cap="none" dirty="0">
                <a:solidFill>
                  <a:schemeClr val="dk1"/>
                </a:solidFill>
                <a:effectLst/>
                <a:latin typeface="Calibri"/>
                <a:ea typeface="Calibri"/>
                <a:cs typeface="Calibri"/>
                <a:sym typeface="Calibri"/>
              </a:rPr>
              <a:t>And the semi-arid region is prime for animals dependent on grasses and built to live where water is less common, including the once almost extinct bison, prairie dogs, rattlesnakes and the tiny Palo Duro mouse.</a:t>
            </a:r>
            <a:endParaRPr lang="en-US" b="0" dirty="0">
              <a:effectLst/>
            </a:endParaRPr>
          </a:p>
          <a:p>
            <a:br>
              <a:rPr lang="en-US" dirty="0"/>
            </a:br>
            <a:endParaRPr lang="en-US" sz="1200" b="0" i="0" u="none" strike="noStrike" cap="none" dirty="0">
              <a:solidFill>
                <a:schemeClr val="dk1"/>
              </a:solidFill>
              <a:effectLst/>
              <a:latin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cs typeface="Calibri"/>
                <a:sym typeface="Calibri"/>
              </a:rPr>
              <a:t>SOURCES:</a:t>
            </a:r>
          </a:p>
          <a:p>
            <a:pPr rtl="0" fontAlgn="base">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hlinkClick r:id="rId3"/>
              </a:rPr>
              <a:t>https://tpwd.texas.gov/education/resources/texas-junior-naturalists/regions/panhandle-plains</a:t>
            </a:r>
            <a:endParaRPr lang="en-US" sz="1200" b="0" i="0" u="sng"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hlinkClick r:id="rId4"/>
              </a:rPr>
              <a:t>https://www.texasstandard.org/stories/el-llano-estacado-the-vast-staked-palisaded-plain/</a:t>
            </a:r>
            <a:endParaRPr lang="en-US" sz="12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hlinkClick r:id="rId5"/>
              </a:rPr>
              <a:t>https://tpwd.texas.gov/education/resources/texas-junior-naturalists/regions/panhandle-plains/panhandle-plains-wildlife</a:t>
            </a:r>
            <a:endParaRPr lang="en-US" sz="1200" b="0" i="0" u="none" strike="noStrike" cap="none" dirty="0">
              <a:solidFill>
                <a:schemeClr val="dk1"/>
              </a:solidFill>
              <a:effectLst/>
              <a:latin typeface="Calibri"/>
              <a:ea typeface="Calibri"/>
              <a:cs typeface="Calibri"/>
              <a:sym typeface="Calibri"/>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82724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rtl="0"/>
            <a:r>
              <a:rPr lang="en-US" sz="1200" b="0" i="0" u="none" strike="noStrike" cap="none" dirty="0">
                <a:solidFill>
                  <a:schemeClr val="dk1"/>
                </a:solidFill>
                <a:effectLst/>
                <a:latin typeface="Calibri"/>
                <a:ea typeface="Calibri"/>
                <a:cs typeface="Calibri"/>
                <a:sym typeface="Calibri"/>
              </a:rPr>
              <a:t>But not all inhabitants can manage with such little water. </a:t>
            </a:r>
            <a:endParaRPr lang="en-US" sz="1400" b="0" dirty="0">
              <a:effectLst/>
            </a:endParaRPr>
          </a:p>
          <a:p>
            <a:pPr marL="0" rtl="0"/>
            <a:br>
              <a:rPr lang="en-US" sz="1400" b="0" dirty="0">
                <a:effectLst/>
              </a:rPr>
            </a:br>
            <a:r>
              <a:rPr lang="en-US" sz="1200" b="0" i="0" u="none" strike="noStrike" cap="none" dirty="0">
                <a:solidFill>
                  <a:schemeClr val="dk1"/>
                </a:solidFill>
                <a:effectLst/>
                <a:latin typeface="Calibri"/>
                <a:ea typeface="Calibri"/>
                <a:cs typeface="Calibri"/>
                <a:sym typeface="Calibri"/>
              </a:rPr>
              <a:t>Lying under multiple states, beneath the Great Plains, the Ogallala (</a:t>
            </a:r>
            <a:r>
              <a:rPr lang="en-US" sz="1200" b="0" i="1" u="none" strike="noStrike" cap="none" dirty="0">
                <a:solidFill>
                  <a:schemeClr val="dk1"/>
                </a:solidFill>
                <a:effectLst/>
                <a:latin typeface="Calibri"/>
                <a:ea typeface="Calibri"/>
                <a:cs typeface="Calibri"/>
                <a:sym typeface="Calibri"/>
              </a:rPr>
              <a:t>oh-guh-LAH-lah</a:t>
            </a:r>
            <a:r>
              <a:rPr lang="en-US" sz="1200" b="0" i="0" u="none" strike="noStrike" cap="none" dirty="0">
                <a:solidFill>
                  <a:schemeClr val="dk1"/>
                </a:solidFill>
                <a:effectLst/>
                <a:latin typeface="Calibri"/>
                <a:ea typeface="Calibri"/>
                <a:cs typeface="Calibri"/>
                <a:sym typeface="Calibri"/>
              </a:rPr>
              <a:t>) Aquifer is one of the world's largest aquifers expanding an area of approximately 174,000 square miles.</a:t>
            </a:r>
            <a:endParaRPr lang="en-US" sz="1400" b="0" dirty="0">
              <a:effectLst/>
            </a:endParaRPr>
          </a:p>
          <a:p>
            <a:pPr marL="0" rtl="0"/>
            <a:br>
              <a:rPr lang="en-US" sz="1400" b="0" dirty="0">
                <a:effectLst/>
              </a:rPr>
            </a:br>
            <a:r>
              <a:rPr lang="en-US" sz="1200" b="0" i="0" u="none" strike="noStrike" cap="none" dirty="0">
                <a:solidFill>
                  <a:schemeClr val="dk1"/>
                </a:solidFill>
                <a:effectLst/>
                <a:latin typeface="Calibri"/>
                <a:cs typeface="Calibri"/>
                <a:sym typeface="Calibri"/>
              </a:rPr>
              <a:t>A</a:t>
            </a:r>
            <a:r>
              <a:rPr lang="en-US" sz="1200" b="0" i="0" u="none" strike="noStrike" cap="none" dirty="0">
                <a:solidFill>
                  <a:schemeClr val="dk1"/>
                </a:solidFill>
                <a:effectLst/>
                <a:latin typeface="Calibri"/>
                <a:ea typeface="Calibri"/>
                <a:cs typeface="Calibri"/>
                <a:sym typeface="Calibri"/>
              </a:rPr>
              <a:t>s the primary water source for millions of people, </a:t>
            </a:r>
            <a:r>
              <a:rPr lang="en-US" sz="1400" b="0" i="0" u="none" strike="noStrike" cap="none" dirty="0">
                <a:solidFill>
                  <a:schemeClr val="dk1"/>
                </a:solidFill>
                <a:effectLst/>
                <a:latin typeface="Calibri"/>
                <a:ea typeface="Calibri"/>
                <a:cs typeface="Calibri"/>
                <a:sym typeface="Calibri"/>
              </a:rPr>
              <a:t>in the Panhandle, it’s the area’s most valuable water resource. </a:t>
            </a:r>
            <a:endParaRPr lang="en-US" sz="1400" b="0" dirty="0">
              <a:effectLst/>
            </a:endParaRPr>
          </a:p>
          <a:p>
            <a:pPr marL="0" rtl="0"/>
            <a:br>
              <a:rPr lang="en-US" sz="1400" b="0" dirty="0">
                <a:effectLst/>
              </a:rPr>
            </a:br>
            <a:r>
              <a:rPr lang="en-US" sz="1200" b="0" i="0" u="none" strike="noStrike" cap="none" dirty="0">
                <a:solidFill>
                  <a:schemeClr val="dk1"/>
                </a:solidFill>
                <a:effectLst/>
                <a:latin typeface="Calibri"/>
                <a:ea typeface="Calibri"/>
                <a:cs typeface="Calibri"/>
                <a:sym typeface="Calibri"/>
              </a:rPr>
              <a:t>According to Texas Parks &amp; Wildlife, nearly all — 97% — of this area’s water needs are dependent upon the aquifer. And approximately 90% of the water demand is for irrigation of which agriculture in Texas and thus the nation depend.</a:t>
            </a:r>
            <a:endParaRPr lang="en-US" sz="1400" b="0" dirty="0">
              <a:effectLst/>
            </a:endParaRPr>
          </a:p>
          <a:p>
            <a:pPr marL="0" rtl="0"/>
            <a:br>
              <a:rPr lang="en-US" sz="1400" b="0" dirty="0">
                <a:effectLst/>
              </a:rPr>
            </a:br>
            <a:r>
              <a:rPr lang="en-US" sz="1200" b="0" i="0" u="none" strike="noStrike" cap="none" dirty="0">
                <a:solidFill>
                  <a:schemeClr val="dk1"/>
                </a:solidFill>
                <a:effectLst/>
                <a:latin typeface="Calibri"/>
                <a:ea typeface="Calibri"/>
                <a:cs typeface="Calibri"/>
                <a:sym typeface="Calibri"/>
              </a:rPr>
              <a:t>But the aquifer is at risk from increasing drought conditions and water being pumped faster than it can recharge. At current rates of usage, the Ogallala may see a 70% decrease in water levels by 2080.</a:t>
            </a:r>
            <a:endParaRPr lang="en-US" sz="1400" b="0" dirty="0">
              <a:effectLst/>
            </a:endParaRPr>
          </a:p>
          <a:p>
            <a:pPr marL="0" rtl="0"/>
            <a:br>
              <a:rPr lang="en-US" sz="1400" b="0" dirty="0">
                <a:effectLst/>
              </a:rPr>
            </a:br>
            <a:r>
              <a:rPr lang="en-US" sz="1200" b="0" i="0" u="none" strike="noStrike" cap="none" dirty="0">
                <a:solidFill>
                  <a:schemeClr val="dk1"/>
                </a:solidFill>
                <a:effectLst/>
                <a:latin typeface="Calibri"/>
                <a:ea typeface="Calibri"/>
                <a:cs typeface="Calibri"/>
                <a:sym typeface="Calibri"/>
              </a:rPr>
              <a:t>The Ogallala’s depletion plays a persistent challenge for the Texas Panhandle’s economy. </a:t>
            </a:r>
            <a:endParaRPr lang="en-US" sz="1400" b="0" i="0" u="none" strike="noStrike" cap="none" dirty="0">
              <a:solidFill>
                <a:schemeClr val="dk1"/>
              </a:solidFill>
              <a:effectLst/>
              <a:latin typeface="Calibri"/>
              <a:ea typeface="Calibri"/>
              <a:cs typeface="Calibri"/>
              <a:sym typeface="Calibri"/>
            </a:endParaRPr>
          </a:p>
          <a:p>
            <a:pPr marL="0" rtl="0"/>
            <a:br>
              <a:rPr lang="en-US" sz="1400" dirty="0"/>
            </a:br>
            <a:br>
              <a:rPr lang="en-US" sz="1400" b="0" i="0" u="none" strike="noStrike" cap="none" dirty="0">
                <a:solidFill>
                  <a:schemeClr val="dk1"/>
                </a:solidFill>
                <a:effectLst/>
                <a:latin typeface="Calibri"/>
                <a:ea typeface="Calibri"/>
                <a:cs typeface="Calibri"/>
                <a:sym typeface="Calibri"/>
              </a:rPr>
            </a:br>
            <a:r>
              <a:rPr lang="en-US" sz="1400" b="0" i="0" u="none" strike="noStrike" cap="none" dirty="0">
                <a:solidFill>
                  <a:schemeClr val="dk1"/>
                </a:solidFill>
                <a:effectLst/>
                <a:latin typeface="Calibri"/>
                <a:ea typeface="Calibri"/>
                <a:cs typeface="Calibri"/>
                <a:sym typeface="Calibri"/>
              </a:rPr>
              <a:t>SOURCES: </a:t>
            </a:r>
          </a:p>
          <a:p>
            <a:pPr rtl="0" fontAlgn="base">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hlinkClick r:id="rId3"/>
              </a:rPr>
              <a:t>https://www.usgs.gov/news/technical-announcement/usgs-high-plains-aquifer-groundwater-levels-continue-decline#:~:text=The%20High%20Plains%20aquifer%2C%20also,South%20Dakota%2C%20Texas%20and%20Wyoming</a:t>
            </a:r>
            <a:endParaRPr lang="en-US" sz="12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hlinkClick r:id="rId4"/>
              </a:rPr>
              <a:t>https://tpwd.texas.gov/landwater/water/environconcerns/regions/panhandle.phtml#:~:text=The%20Ogallala%20Aquifer%20lies%20under,faster%20than%20it%20can%20recharge</a:t>
            </a:r>
            <a:endParaRPr lang="en-US" sz="12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sng" strike="noStrike" cap="none" dirty="0">
                <a:solidFill>
                  <a:schemeClr val="dk1"/>
                </a:solidFill>
                <a:effectLst/>
                <a:latin typeface="Calibri"/>
                <a:ea typeface="Calibri"/>
                <a:cs typeface="Calibri"/>
                <a:sym typeface="Calibri"/>
                <a:hlinkClick r:id="rId5"/>
              </a:rPr>
              <a:t>https://www.kxan.com/texas-water/why-great-plains-agriculture-is-particularly-vulnerable-to-drought/</a:t>
            </a:r>
            <a:endParaRPr lang="en-US" sz="1200" b="0" i="0" u="none" strike="noStrike" cap="none" dirty="0">
              <a:solidFill>
                <a:schemeClr val="dk1"/>
              </a:solidFill>
              <a:effectLst/>
              <a:latin typeface="Calibri"/>
              <a:ea typeface="Calibri"/>
              <a:cs typeface="Calibri"/>
              <a:sym typeface="Calibri"/>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55245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rtl="0"/>
            <a:r>
              <a:rPr lang="en-US" sz="1200" b="0" i="0" u="none" strike="noStrike" cap="none" dirty="0">
                <a:solidFill>
                  <a:schemeClr val="dk1"/>
                </a:solidFill>
                <a:effectLst/>
                <a:latin typeface="Calibri"/>
                <a:ea typeface="Calibri"/>
                <a:cs typeface="Calibri"/>
                <a:sym typeface="Calibri"/>
              </a:rPr>
              <a:t>Starting with the region’s rich ranching heritage, the Panhandle’s economy has primarily been bound to agriculture, energy and the defense industry: </a:t>
            </a:r>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The Panhandle remains a top producer of fed beef, cotton and sorghum, as well as dairy, corn and wheat.</a:t>
            </a:r>
            <a:endParaRPr lang="en-US" b="0" dirty="0">
              <a:effectLst/>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b="0" dirty="0">
                <a:effectLst/>
              </a:rPr>
            </a:br>
            <a:r>
              <a:rPr lang="en-US" sz="1200" b="0" i="0" u="none" strike="noStrike" cap="none" dirty="0">
                <a:solidFill>
                  <a:schemeClr val="dk1"/>
                </a:solidFill>
                <a:effectLst/>
                <a:latin typeface="Calibri"/>
                <a:ea typeface="Calibri"/>
                <a:cs typeface="Calibri"/>
                <a:sym typeface="Calibri"/>
              </a:rPr>
              <a:t>Yesteryear’s oil boom of the 1920s and 1930s is coupled with today’s energy expansion of renewables. In 2000, there were no wind turbines in the Panhandle, but that number shot up to about 2,400 in 2021.</a:t>
            </a:r>
            <a:endParaRPr lang="en-US" b="0" dirty="0">
              <a:effectLst/>
            </a:endParaRPr>
          </a:p>
          <a:p>
            <a:pPr marL="0" rtl="0"/>
            <a:br>
              <a:rPr lang="en-US" b="0" dirty="0">
                <a:effectLst/>
              </a:rPr>
            </a:br>
            <a:r>
              <a:rPr lang="en-US" b="0" dirty="0">
                <a:effectLst/>
              </a:rPr>
              <a:t>And </a:t>
            </a:r>
            <a:r>
              <a:rPr lang="en-US" sz="1200" b="0" i="0" u="none" strike="noStrike" cap="none" dirty="0">
                <a:solidFill>
                  <a:schemeClr val="dk1"/>
                </a:solidFill>
                <a:effectLst/>
                <a:latin typeface="Calibri"/>
                <a:ea typeface="Calibri"/>
                <a:cs typeface="Calibri"/>
                <a:sym typeface="Calibri"/>
              </a:rPr>
              <a:t>the defense industry has been one of the main sources of skilled and well-paying jobs in the Panhandle, driving in talent from outside of the region for a specialized skillset required.</a:t>
            </a:r>
          </a:p>
          <a:p>
            <a:pPr marL="0" rtl="0"/>
            <a:endParaRPr lang="en-US" sz="1200" b="0" i="0" u="none" strike="noStrike" cap="none" dirty="0">
              <a:solidFill>
                <a:schemeClr val="dk1"/>
              </a:solidFill>
              <a:effectLst/>
              <a:latin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Specific to the Amarillo metro area, as you can also see on your handouts, the defense and security sector grew rapidly with an18% change in employment from 2010 to 2017. Likewise, </a:t>
            </a:r>
            <a:r>
              <a:rPr lang="en-US"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e</a:t>
            </a:r>
            <a:r>
              <a:rPr lang="en-US" sz="1200" b="0" dirty="0">
                <a:latin typeface="Arial" panose="020B0604020202020204" pitchFamily="34" charset="0"/>
                <a:cs typeface="Arial" panose="020B0604020202020204" pitchFamily="34" charset="0"/>
              </a:rPr>
              <a:t>nergy and mining was among the fastest-growing sectors for Amarillo in that period with an employment increase of 24%.</a:t>
            </a:r>
          </a:p>
          <a:p>
            <a:pPr marL="0" rtl="0"/>
            <a:endParaRPr lang="en-US" b="0" dirty="0">
              <a:effectLst/>
            </a:endParaRPr>
          </a:p>
          <a:p>
            <a:pPr marL="0" lvl="0" indent="0" algn="l" rtl="0">
              <a:spcBef>
                <a:spcPts val="0"/>
              </a:spcBef>
              <a:spcAft>
                <a:spcPts val="0"/>
              </a:spcAft>
              <a:buNone/>
            </a:pPr>
            <a:endParaRPr lang="en-US" sz="14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br>
              <a:rPr lang="en-US" sz="1400" b="0" i="0" u="none" strike="noStrike" cap="none" dirty="0">
                <a:solidFill>
                  <a:schemeClr val="dk1"/>
                </a:solidFill>
                <a:effectLst/>
                <a:latin typeface="Calibri"/>
                <a:ea typeface="Calibri"/>
                <a:cs typeface="Calibri"/>
                <a:sym typeface="Calibri"/>
              </a:rPr>
            </a:br>
            <a:r>
              <a:rPr lang="en-US" sz="1400" b="0" i="0" u="none" strike="noStrike" cap="none" dirty="0">
                <a:solidFill>
                  <a:schemeClr val="dk1"/>
                </a:solidFill>
                <a:effectLst/>
                <a:latin typeface="Calibri"/>
                <a:ea typeface="Calibri"/>
                <a:cs typeface="Calibri"/>
                <a:sym typeface="Calibri"/>
              </a:rPr>
              <a:t>SOURCE: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b="0" i="0" u="none" strike="noStrike" cap="none" dirty="0">
                <a:solidFill>
                  <a:srgbClr val="212529"/>
                </a:solidFill>
                <a:effectLst/>
                <a:latin typeface="Arial" panose="020B0604020202020204" pitchFamily="34" charset="0"/>
                <a:ea typeface="Calibri"/>
                <a:cs typeface="Calibri"/>
                <a:sym typeface="Calibri"/>
              </a:rPr>
              <a:t>Tex</a:t>
            </a:r>
            <a:r>
              <a:rPr lang="en-US" sz="1400" b="0" i="0" u="none" strike="noStrike" cap="none" dirty="0">
                <a:solidFill>
                  <a:schemeClr val="dk1"/>
                </a:solidFill>
                <a:effectLst/>
                <a:latin typeface="Calibri"/>
                <a:ea typeface="Calibri"/>
                <a:cs typeface="Calibri"/>
                <a:sym typeface="Calibri"/>
              </a:rPr>
              <a:t>as Panhandle Comprehensive Economic Development Strategy report; Aug. 2021</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b="0" i="0" u="none" strike="noStrike" cap="none" dirty="0">
                <a:solidFill>
                  <a:schemeClr val="dk1"/>
                </a:solidFill>
                <a:effectLst/>
                <a:latin typeface="Calibri"/>
                <a:ea typeface="Calibri"/>
                <a:cs typeface="Calibri"/>
                <a:sym typeface="Calibri"/>
              </a:rPr>
              <a:t>https://www.dallasfed.org/research/heart/Amarillo</a:t>
            </a:r>
          </a:p>
          <a:p>
            <a:pPr marL="285750" lvl="0" indent="-285750" algn="l" rtl="0">
              <a:spcBef>
                <a:spcPts val="0"/>
              </a:spcBef>
              <a:spcAft>
                <a:spcPts val="0"/>
              </a:spcAft>
              <a:buFont typeface="Arial" panose="020B0604020202020204" pitchFamily="34" charset="0"/>
              <a:buChar char="•"/>
            </a:pPr>
            <a:endParaRPr lang="en-US" sz="1400" b="0" i="0" u="none" strike="noStrike" cap="none" dirty="0">
              <a:solidFill>
                <a:schemeClr val="dk1"/>
              </a:solidFill>
              <a:effectLst/>
              <a:latin typeface="Calibri"/>
              <a:ea typeface="Calibri"/>
              <a:cs typeface="Calibri"/>
              <a:sym typeface="Calibri"/>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229761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rtl="0"/>
            <a:r>
              <a:rPr lang="en-US" sz="1200" b="0" i="0" u="none" strike="noStrike" cap="none" dirty="0">
                <a:solidFill>
                  <a:schemeClr val="dk1"/>
                </a:solidFill>
                <a:effectLst/>
                <a:latin typeface="Calibri"/>
                <a:ea typeface="Calibri"/>
                <a:cs typeface="Calibri"/>
                <a:sym typeface="Calibri"/>
              </a:rPr>
              <a:t>It’s these natural characteristics and economic opportunities that have led people to the Panhandle.  </a:t>
            </a:r>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Although the Panhandle region accounts for 10% of the land in Texas, the population only represented 1.51% of the State in 2020, according to the Texas Demographic Center.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b="0" dirty="0">
                <a:effectLst/>
              </a:rPr>
            </a:br>
            <a:r>
              <a:rPr lang="en-US" sz="1200" b="0" i="0" u="none" strike="noStrike" cap="none" dirty="0">
                <a:solidFill>
                  <a:schemeClr val="dk1"/>
                </a:solidFill>
                <a:effectLst/>
                <a:latin typeface="Calibri"/>
                <a:ea typeface="Calibri"/>
                <a:cs typeface="Calibri"/>
                <a:sym typeface="Calibri"/>
              </a:rPr>
              <a:t>However, the massive migration to Texas that we hear about in the news isn’t distributed evenly across the state as you can see here with shades of green indicating decreasing population. The Census count from the last decade shows 24 of the 26 counties in the Panhandle decreasing in population. </a:t>
            </a:r>
            <a:endParaRPr lang="en-US" b="0" dirty="0">
              <a:effectLst/>
            </a:endParaRPr>
          </a:p>
          <a:p>
            <a:pPr marL="0" rtl="0"/>
            <a:br>
              <a:rPr lang="en-US" sz="1200" b="0" i="0" u="none" strike="noStrike" cap="none" dirty="0">
                <a:solidFill>
                  <a:schemeClr val="dk1"/>
                </a:solidFill>
                <a:effectLst/>
                <a:latin typeface="Calibri"/>
                <a:ea typeface="Calibri"/>
                <a:cs typeface="Calibri"/>
                <a:sym typeface="Calibri"/>
              </a:rPr>
            </a:br>
            <a:br>
              <a:rPr lang="en-US" b="0" dirty="0">
                <a:effectLst/>
              </a:rPr>
            </a:br>
            <a:r>
              <a:rPr lang="en-US" sz="1200" b="1" i="0" u="none" strike="noStrike" cap="none" dirty="0">
                <a:solidFill>
                  <a:schemeClr val="dk1"/>
                </a:solidFill>
                <a:effectLst/>
                <a:latin typeface="Calibri"/>
                <a:ea typeface="Calibri"/>
                <a:cs typeface="Calibri"/>
                <a:sym typeface="Calibri"/>
              </a:rPr>
              <a:t>SOURCES:</a:t>
            </a:r>
            <a:endParaRPr lang="en-US" b="0" dirty="0">
              <a:effectLst/>
            </a:endParaRPr>
          </a:p>
          <a:p>
            <a:pPr marL="0"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Texas Panhandle Comprehensive Economic Development Strategy, Aug. 26, 2021, Report</a:t>
            </a:r>
          </a:p>
          <a:p>
            <a:pPr marL="0"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Shifting Demographics in Texas and the Amarillo Area, Texas Demographic Center, May 2021</a:t>
            </a: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2007672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rtl="0"/>
            <a:r>
              <a:rPr lang="en-US" sz="1200" b="0" i="0" u="none" strike="noStrike" cap="none" dirty="0">
                <a:solidFill>
                  <a:schemeClr val="dk1"/>
                </a:solidFill>
                <a:effectLst/>
                <a:latin typeface="Calibri"/>
                <a:ea typeface="Calibri"/>
                <a:cs typeface="Calibri"/>
                <a:sym typeface="Calibri"/>
              </a:rPr>
              <a:t>But the region is growing in parts. For example, Randall, where Amarillo extends into, is projected to see 100,000 more people by 2050.</a:t>
            </a:r>
          </a:p>
          <a:p>
            <a:pPr marL="0" rtl="0"/>
            <a:endParaRPr lang="en-US" sz="1200" b="0" i="0" u="none" strike="noStrike" cap="none" dirty="0">
              <a:solidFill>
                <a:schemeClr val="dk1"/>
              </a:solidFill>
              <a:effectLst/>
              <a:latin typeface="Calibri"/>
              <a:ea typeface="Calibri"/>
              <a:cs typeface="Calibri"/>
              <a:sym typeface="Calibri"/>
            </a:endParaRPr>
          </a:p>
          <a:p>
            <a:pPr marL="0" rtl="0"/>
            <a:r>
              <a:rPr lang="en-US" sz="1200" b="0" i="0" u="none" strike="noStrike" cap="none" dirty="0">
                <a:solidFill>
                  <a:schemeClr val="dk1"/>
                </a:solidFill>
                <a:effectLst/>
                <a:latin typeface="Calibri"/>
                <a:ea typeface="Calibri"/>
                <a:cs typeface="Calibri"/>
                <a:sym typeface="Calibri"/>
              </a:rPr>
              <a:t>With these changes in growth also come changes in the people who call the area home. </a:t>
            </a:r>
          </a:p>
          <a:p>
            <a:pPr marL="0" rtl="0"/>
            <a:r>
              <a:rPr lang="en-US" sz="1200" b="0" i="0" u="none" strike="noStrike" cap="none" dirty="0">
                <a:solidFill>
                  <a:schemeClr val="dk1"/>
                </a:solidFill>
                <a:effectLst/>
                <a:latin typeface="Calibri"/>
                <a:ea typeface="Calibri"/>
                <a:cs typeface="Calibri"/>
                <a:sym typeface="Calibri"/>
              </a:rPr>
              <a:t> </a:t>
            </a:r>
            <a:br>
              <a:rPr lang="en-US" b="0" dirty="0">
                <a:effectLst/>
              </a:rPr>
            </a:br>
            <a:r>
              <a:rPr lang="en-US" sz="1200" b="1" i="0" u="none" strike="noStrike" cap="none" dirty="0">
                <a:solidFill>
                  <a:schemeClr val="dk1"/>
                </a:solidFill>
                <a:effectLst/>
                <a:latin typeface="Calibri"/>
                <a:ea typeface="Calibri"/>
                <a:cs typeface="Calibri"/>
                <a:sym typeface="Calibri"/>
              </a:rPr>
              <a:t>SOURCES:</a:t>
            </a:r>
            <a:endParaRPr lang="en-US" b="0" dirty="0">
              <a:effectLst/>
            </a:endParaRPr>
          </a:p>
          <a:p>
            <a:pPr marL="0"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Texas Panhandle Comprehensive Economic Development Strategy, Aug. 26, 2021, Report</a:t>
            </a:r>
          </a:p>
          <a:p>
            <a:pPr marL="0"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Shifting Demographics in Texas and the Amarillo Area, Texas Demographic Center, May 2021</a:t>
            </a: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324644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en-US" sz="1200" b="0" i="0" u="none" strike="noStrike" cap="none" dirty="0">
                <a:solidFill>
                  <a:schemeClr val="dk1"/>
                </a:solidFill>
                <a:effectLst/>
                <a:latin typeface="Calibri"/>
                <a:ea typeface="Calibri"/>
                <a:cs typeface="Calibri"/>
                <a:sym typeface="Calibri"/>
              </a:rPr>
              <a:t>Here’s a breakdown of the largest concentration of folks in the Panhandle by race/ethnic groups from the latter half of the last decade.</a:t>
            </a:r>
          </a:p>
          <a:p>
            <a:pPr marL="0"/>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Randall and Potter counties, where most of Amarillo metropolitan lies, offer an interesting perspective to what two neighboring communities look like. </a:t>
            </a:r>
          </a:p>
          <a:p>
            <a:pPr marL="0"/>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Looking at just Amarillo, it is on par with the rest of the state in several ways: One in every four people is under the age of 18, nearly one in five people under the age of 65 is without health insurance and about 15% of the population is in poverty. When we zoom out and look at the more rural communities these numbers shift away from the state percentages, including educational attainment and access to broadband, among other things.   </a:t>
            </a:r>
          </a:p>
          <a:p>
            <a:pPr marL="0"/>
            <a:endParaRPr lang="en-US" sz="1200" b="0" i="0" u="none" strike="noStrike" cap="none" dirty="0">
              <a:solidFill>
                <a:schemeClr val="dk1"/>
              </a:solidFill>
              <a:effectLst/>
              <a:latin typeface="Calibri"/>
              <a:ea typeface="Calibri"/>
              <a:cs typeface="Calibri"/>
              <a:sym typeface="Calibri"/>
            </a:endParaRPr>
          </a:p>
          <a:p>
            <a:pPr marL="0"/>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SOURCES:</a:t>
            </a:r>
          </a:p>
          <a:p>
            <a:endParaRPr lang="en-US" sz="12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rgbClr val="4472C4">
                    <a:lumMod val="50000"/>
                  </a:srgbClr>
                </a:solidFill>
                <a:latin typeface="Arial" panose="020B0604020202020204" pitchFamily="34" charset="0"/>
                <a:cs typeface="Arial" panose="020B0604020202020204" pitchFamily="34" charset="0"/>
              </a:rPr>
              <a:t>Shifting Demographics in Texas and the Amarillo Area, Texas Demographic Center, May 2021</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rgbClr val="4472C4">
                    <a:lumMod val="50000"/>
                  </a:srgbClr>
                </a:solidFill>
                <a:latin typeface="Arial" panose="020B0604020202020204" pitchFamily="34" charset="0"/>
              </a:rPr>
              <a:t>https://www.census.gov/quickfacts/fact/table/randallcountytexas,pottercountytexas,amarillocitytexas</a:t>
            </a: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309936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r>
              <a:rPr lang="en-US" sz="1200" b="0" i="0" u="none" strike="noStrike" cap="none" dirty="0">
                <a:solidFill>
                  <a:schemeClr val="dk1"/>
                </a:solidFill>
                <a:effectLst/>
                <a:latin typeface="Calibri"/>
                <a:ea typeface="Calibri"/>
                <a:cs typeface="Calibri"/>
                <a:sym typeface="Calibri"/>
              </a:rPr>
              <a:t>But we know investment in all Texans is crucial to the success of the region and the state. </a:t>
            </a:r>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Only about 20% of the Panhandle population has completed post-secondary education with only one in three having some college courses under their belt. </a:t>
            </a:r>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The Panhandle Workforce Development Board is working with area community colleges and high schools to provide more certifications and training to develop a workforce ready for a more diversified economy.</a:t>
            </a:r>
            <a:endParaRPr lang="en-US" b="0" dirty="0">
              <a:effectLst/>
            </a:endParaRPr>
          </a:p>
          <a:p>
            <a:pPr marL="0" rtl="0"/>
            <a:br>
              <a:rPr lang="en-US" b="0" dirty="0">
                <a:effectLst/>
              </a:rPr>
            </a:br>
            <a:r>
              <a:rPr lang="en-US" sz="1200" b="0" i="0" u="none" strike="noStrike" cap="none" dirty="0">
                <a:solidFill>
                  <a:schemeClr val="dk1"/>
                </a:solidFill>
                <a:effectLst/>
                <a:latin typeface="Calibri"/>
                <a:ea typeface="Calibri"/>
                <a:cs typeface="Calibri"/>
                <a:sym typeface="Calibri"/>
              </a:rPr>
              <a:t>For those seeking education beyond that, West Texas A&amp;M University is close by, just south of Amarillo. </a:t>
            </a:r>
            <a:endParaRPr lang="en-US" b="0" dirty="0">
              <a:effectLst/>
            </a:endParaRPr>
          </a:p>
          <a:p>
            <a:pPr marL="0" rtl="0" fontAlgn="base"/>
            <a:br>
              <a:rPr lang="en-US" b="0" dirty="0">
                <a:effectLst/>
              </a:rPr>
            </a:br>
            <a:endParaRPr lang="en-US" b="0" dirty="0">
              <a:effectLst/>
            </a:endParaRPr>
          </a:p>
          <a:p>
            <a:pPr marL="0" rtl="0" fontAlgn="base"/>
            <a:r>
              <a:rPr lang="en-US" sz="1200" b="0" i="0" u="none" strike="noStrike" cap="none" dirty="0">
                <a:solidFill>
                  <a:schemeClr val="dk1"/>
                </a:solidFill>
                <a:effectLst/>
                <a:latin typeface="Calibri"/>
                <a:ea typeface="Calibri"/>
                <a:cs typeface="Calibri"/>
                <a:sym typeface="Calibri"/>
              </a:rPr>
              <a:t>SOURCE:</a:t>
            </a:r>
            <a:endParaRPr lang="en-US" b="0" dirty="0">
              <a:effectLst/>
            </a:endParaRPr>
          </a:p>
          <a:p>
            <a:pPr marL="0"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Texas Panhandle Comprehensive Economic Development Strategy, Aug. 26, 2021, Report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024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grpSp>
        <p:nvGrpSpPr>
          <p:cNvPr id="2" name="Group 1">
            <a:extLst>
              <a:ext uri="{FF2B5EF4-FFF2-40B4-BE49-F238E27FC236}">
                <a16:creationId xmlns:a16="http://schemas.microsoft.com/office/drawing/2014/main" id="{424FC225-F64F-E8C7-929C-22EF3B2D4B09}"/>
              </a:ext>
            </a:extLst>
          </p:cNvPr>
          <p:cNvGrpSpPr/>
          <p:nvPr userDrawn="1"/>
        </p:nvGrpSpPr>
        <p:grpSpPr>
          <a:xfrm>
            <a:off x="0" y="0"/>
            <a:ext cx="12192000" cy="6679808"/>
            <a:chOff x="0" y="0"/>
            <a:chExt cx="12192000" cy="6679808"/>
          </a:xfrm>
        </p:grpSpPr>
        <p:sp>
          <p:nvSpPr>
            <p:cNvPr id="3" name="Google Shape;12;p18">
              <a:extLst>
                <a:ext uri="{FF2B5EF4-FFF2-40B4-BE49-F238E27FC236}">
                  <a16:creationId xmlns:a16="http://schemas.microsoft.com/office/drawing/2014/main" id="{B447AD52-7DD1-55BA-481E-A950447EDAB8}"/>
                </a:ext>
              </a:extLst>
            </p:cNvPr>
            <p:cNvSpPr/>
            <p:nvPr/>
          </p:nvSpPr>
          <p:spPr>
            <a:xfrm>
              <a:off x="0" y="0"/>
              <a:ext cx="12192000" cy="141614"/>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 name="Google Shape;13;p18" descr="Text, logo&#10;&#10;Description automatically generated">
              <a:extLst>
                <a:ext uri="{FF2B5EF4-FFF2-40B4-BE49-F238E27FC236}">
                  <a16:creationId xmlns:a16="http://schemas.microsoft.com/office/drawing/2014/main" id="{2E526C19-F73F-154D-102A-004931AEE4F0}"/>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457200" y="6403693"/>
              <a:ext cx="1904241" cy="276115"/>
            </a:xfrm>
            <a:prstGeom prst="rect">
              <a:avLst/>
            </a:prstGeom>
            <a:noFill/>
            <a:ln>
              <a:noFill/>
            </a:ln>
          </p:spPr>
        </p:pic>
        <p:cxnSp>
          <p:nvCxnSpPr>
            <p:cNvPr id="5" name="Google Shape;14;p18">
              <a:extLst>
                <a:ext uri="{FF2B5EF4-FFF2-40B4-BE49-F238E27FC236}">
                  <a16:creationId xmlns:a16="http://schemas.microsoft.com/office/drawing/2014/main" id="{B35D857F-BDB0-C607-23C5-9CCB499B3B02}"/>
                </a:ext>
              </a:extLst>
            </p:cNvPr>
            <p:cNvCxnSpPr/>
            <p:nvPr/>
          </p:nvCxnSpPr>
          <p:spPr>
            <a:xfrm>
              <a:off x="2476500" y="6557899"/>
              <a:ext cx="9207500" cy="0"/>
            </a:xfrm>
            <a:prstGeom prst="straightConnector1">
              <a:avLst/>
            </a:prstGeom>
            <a:noFill/>
            <a:ln w="9525" cap="flat" cmpd="sng">
              <a:solidFill>
                <a:srgbClr val="071832"/>
              </a:solidFill>
              <a:prstDash val="solid"/>
              <a:miter lim="800000"/>
              <a:headEnd type="none" w="sm" len="sm"/>
              <a:tailEnd type="none" w="sm" len="sm"/>
            </a:ln>
          </p:spPr>
        </p:cxnSp>
        <p:sp>
          <p:nvSpPr>
            <p:cNvPr id="6" name="Google Shape;105;p2">
              <a:extLst>
                <a:ext uri="{FF2B5EF4-FFF2-40B4-BE49-F238E27FC236}">
                  <a16:creationId xmlns:a16="http://schemas.microsoft.com/office/drawing/2014/main" id="{2A61BE39-855B-E458-C620-EB724AB147FD}"/>
                </a:ext>
              </a:extLst>
            </p:cNvPr>
            <p:cNvSpPr/>
            <p:nvPr userDrawn="1"/>
          </p:nvSpPr>
          <p:spPr>
            <a:xfrm>
              <a:off x="1" y="485778"/>
              <a:ext cx="4292600" cy="5667366"/>
            </a:xfrm>
            <a:prstGeom prst="rect">
              <a:avLst/>
            </a:prstGeom>
            <a:solidFill>
              <a:srgbClr val="0718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0" name="Google Shape;8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48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8" name="Google Shape;2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9" name="Google Shape;2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4" name="Google Shape;4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9" name="Google Shape;4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0" name="Google Shape;5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4" name="Google Shape;5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0" name="Google Shape;6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1" name="Google Shape;6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7"/>
          <p:cNvSpPr>
            <a:spLocks noGrp="1"/>
          </p:cNvSpPr>
          <p:nvPr>
            <p:ph type="pic" idx="2"/>
          </p:nvPr>
        </p:nvSpPr>
        <p:spPr>
          <a:xfrm>
            <a:off x="5183188" y="987425"/>
            <a:ext cx="6172200" cy="4873625"/>
          </a:xfrm>
          <a:prstGeom prst="rect">
            <a:avLst/>
          </a:prstGeom>
          <a:noFill/>
          <a:ln>
            <a:noFill/>
          </a:ln>
        </p:spPr>
      </p:sp>
      <p:sp>
        <p:nvSpPr>
          <p:cNvPr id="65" name="Google Shape;65;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8" name="Google Shape;6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0" y="-174171"/>
            <a:ext cx="12192000" cy="7213600"/>
          </a:xfrm>
          <a:prstGeom prst="rect">
            <a:avLst/>
          </a:prstGeom>
          <a:solidFill>
            <a:srgbClr val="0718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9" name="Google Shape;89;p1"/>
          <p:cNvSpPr/>
          <p:nvPr/>
        </p:nvSpPr>
        <p:spPr>
          <a:xfrm>
            <a:off x="308585" y="2168442"/>
            <a:ext cx="4158639" cy="762000"/>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txBox="1"/>
          <p:nvPr/>
        </p:nvSpPr>
        <p:spPr>
          <a:xfrm>
            <a:off x="369522" y="5217632"/>
            <a:ext cx="34963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lt1"/>
                </a:solidFill>
                <a:latin typeface="Arial"/>
                <a:ea typeface="Arial"/>
                <a:cs typeface="Arial"/>
                <a:sym typeface="Arial"/>
              </a:rPr>
              <a:t>Official Data Partner of Texas Lyceum </a:t>
            </a:r>
            <a:endParaRPr sz="1400" dirty="0">
              <a:solidFill>
                <a:schemeClr val="lt1"/>
              </a:solidFill>
              <a:latin typeface="Arial"/>
              <a:ea typeface="Arial"/>
              <a:cs typeface="Arial"/>
              <a:sym typeface="Arial"/>
            </a:endParaRPr>
          </a:p>
        </p:txBody>
      </p:sp>
      <p:cxnSp>
        <p:nvCxnSpPr>
          <p:cNvPr id="91" name="Google Shape;91;p1"/>
          <p:cNvCxnSpPr>
            <a:cxnSpLocks/>
          </p:cNvCxnSpPr>
          <p:nvPr/>
        </p:nvCxnSpPr>
        <p:spPr>
          <a:xfrm>
            <a:off x="436197" y="4008796"/>
            <a:ext cx="2602278" cy="0"/>
          </a:xfrm>
          <a:prstGeom prst="straightConnector1">
            <a:avLst/>
          </a:prstGeom>
          <a:noFill/>
          <a:ln w="9525" cap="flat" cmpd="sng">
            <a:solidFill>
              <a:srgbClr val="F26852"/>
            </a:solidFill>
            <a:prstDash val="solid"/>
            <a:miter lim="800000"/>
            <a:headEnd type="none" w="sm" len="sm"/>
            <a:tailEnd type="none" w="sm" len="sm"/>
          </a:ln>
        </p:spPr>
      </p:cxnSp>
      <p:sp>
        <p:nvSpPr>
          <p:cNvPr id="93" name="Google Shape;93;p1"/>
          <p:cNvSpPr txBox="1"/>
          <p:nvPr/>
        </p:nvSpPr>
        <p:spPr>
          <a:xfrm>
            <a:off x="336170" y="1287558"/>
            <a:ext cx="425208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chemeClr val="lt1"/>
                </a:solidFill>
                <a:latin typeface="Arial"/>
                <a:ea typeface="Arial"/>
                <a:cs typeface="Arial"/>
                <a:sym typeface="Arial"/>
              </a:rPr>
              <a:t>SETTING THE STAGE</a:t>
            </a:r>
            <a:endParaRPr sz="1800" dirty="0">
              <a:solidFill>
                <a:schemeClr val="lt1"/>
              </a:solidFill>
              <a:latin typeface="Calibri"/>
              <a:ea typeface="Calibri"/>
              <a:cs typeface="Calibri"/>
              <a:sym typeface="Calibri"/>
            </a:endParaRPr>
          </a:p>
        </p:txBody>
      </p:sp>
      <p:sp>
        <p:nvSpPr>
          <p:cNvPr id="94" name="Google Shape;94;p1"/>
          <p:cNvSpPr txBox="1"/>
          <p:nvPr/>
        </p:nvSpPr>
        <p:spPr>
          <a:xfrm>
            <a:off x="369522" y="3361544"/>
            <a:ext cx="3496308" cy="10002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lt1"/>
                </a:solidFill>
                <a:latin typeface="Arial"/>
                <a:ea typeface="Arial"/>
                <a:cs typeface="Arial"/>
                <a:sym typeface="Arial"/>
              </a:rPr>
              <a:t>Hope Osborn</a:t>
            </a:r>
            <a:br>
              <a:rPr lang="en-US" sz="2400" b="1" dirty="0">
                <a:solidFill>
                  <a:schemeClr val="lt1"/>
                </a:solidFill>
                <a:latin typeface="Arial"/>
                <a:ea typeface="Arial"/>
                <a:cs typeface="Arial"/>
                <a:sym typeface="Arial"/>
              </a:rPr>
            </a:br>
            <a:r>
              <a:rPr lang="en-US" sz="1600" dirty="0">
                <a:solidFill>
                  <a:schemeClr val="lt1"/>
                </a:solidFill>
                <a:latin typeface="Arial"/>
                <a:ea typeface="Arial"/>
                <a:cs typeface="Arial"/>
                <a:sym typeface="Arial"/>
              </a:rPr>
              <a:t>Manager, Policy &amp; Advocacy</a:t>
            </a:r>
          </a:p>
          <a:p>
            <a:pPr marL="0" marR="0" lvl="0" indent="0" algn="l" rtl="0">
              <a:spcBef>
                <a:spcPts val="0"/>
              </a:spcBef>
              <a:spcAft>
                <a:spcPts val="0"/>
              </a:spcAft>
              <a:buNone/>
            </a:pPr>
            <a:endParaRPr lang="en-US" sz="500" dirty="0">
              <a:solidFill>
                <a:schemeClr val="lt1"/>
              </a:solidFill>
              <a:latin typeface="Arial"/>
              <a:ea typeface="Arial"/>
              <a:cs typeface="Arial"/>
              <a:sym typeface="Arial"/>
            </a:endParaRPr>
          </a:p>
          <a:p>
            <a:pPr lvl="0"/>
            <a:r>
              <a:rPr lang="en-US" sz="1600" i="1" dirty="0">
                <a:solidFill>
                  <a:schemeClr val="bg1"/>
                </a:solidFill>
                <a:latin typeface="Calibri"/>
                <a:ea typeface="Calibri"/>
                <a:cs typeface="Calibri"/>
                <a:sym typeface="Calibri"/>
              </a:rPr>
              <a:t>hope.osborn@texas2036.org </a:t>
            </a:r>
            <a:endParaRPr sz="1600" i="1" dirty="0">
              <a:solidFill>
                <a:schemeClr val="bg1"/>
              </a:solidFill>
              <a:latin typeface="Calibri"/>
              <a:ea typeface="Calibri"/>
              <a:cs typeface="Calibri"/>
              <a:sym typeface="Calibri"/>
            </a:endParaRPr>
          </a:p>
        </p:txBody>
      </p:sp>
      <p:grpSp>
        <p:nvGrpSpPr>
          <p:cNvPr id="95" name="Google Shape;95;p1"/>
          <p:cNvGrpSpPr/>
          <p:nvPr/>
        </p:nvGrpSpPr>
        <p:grpSpPr>
          <a:xfrm>
            <a:off x="369522" y="4546589"/>
            <a:ext cx="1506903" cy="671043"/>
            <a:chOff x="369522" y="4513931"/>
            <a:chExt cx="1506903" cy="671043"/>
          </a:xfrm>
        </p:grpSpPr>
        <p:pic>
          <p:nvPicPr>
            <p:cNvPr id="96" name="Google Shape;96;p1" descr="A picture containing text, tableware, plate, dishware&#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69522" y="4513931"/>
              <a:ext cx="1110029" cy="671043"/>
            </a:xfrm>
            <a:prstGeom prst="rect">
              <a:avLst/>
            </a:prstGeom>
            <a:noFill/>
            <a:ln>
              <a:noFill/>
            </a:ln>
          </p:spPr>
        </p:pic>
        <p:pic>
          <p:nvPicPr>
            <p:cNvPr id="97" name="Google Shape;97;p1" descr="A picture containing text, tableware, plate, dishware&#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479551" y="4513931"/>
              <a:ext cx="396874" cy="671043"/>
            </a:xfrm>
            <a:prstGeom prst="rect">
              <a:avLst/>
            </a:prstGeom>
            <a:noFill/>
            <a:ln>
              <a:noFill/>
            </a:ln>
          </p:spPr>
        </p:pic>
      </p:grpSp>
      <p:pic>
        <p:nvPicPr>
          <p:cNvPr id="3" name="Picture 2">
            <a:extLst>
              <a:ext uri="{FF2B5EF4-FFF2-40B4-BE49-F238E27FC236}">
                <a16:creationId xmlns:a16="http://schemas.microsoft.com/office/drawing/2014/main" id="{EA38A654-AD18-E4D0-248C-53DBA4C537F7}"/>
              </a:ext>
            </a:extLst>
          </p:cNvPr>
          <p:cNvPicPr>
            <a:picLocks noChangeAspect="1"/>
          </p:cNvPicPr>
          <p:nvPr/>
        </p:nvPicPr>
        <p:blipFill>
          <a:blip r:embed="rId5"/>
          <a:stretch>
            <a:fillRect/>
          </a:stretch>
        </p:blipFill>
        <p:spPr>
          <a:xfrm>
            <a:off x="4659381" y="907576"/>
            <a:ext cx="7449543" cy="4907935"/>
          </a:xfrm>
          <a:prstGeom prst="rect">
            <a:avLst/>
          </a:prstGeom>
        </p:spPr>
      </p:pic>
    </p:spTree>
    <p:extLst>
      <p:ext uri="{BB962C8B-B14F-4D97-AF65-F5344CB8AC3E}">
        <p14:creationId xmlns:p14="http://schemas.microsoft.com/office/powerpoint/2010/main" val="228305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8;p2">
            <a:extLst>
              <a:ext uri="{FF2B5EF4-FFF2-40B4-BE49-F238E27FC236}">
                <a16:creationId xmlns:a16="http://schemas.microsoft.com/office/drawing/2014/main" id="{C9067B1B-B0D0-C3CB-495A-EB5B5441B929}"/>
              </a:ext>
            </a:extLst>
          </p:cNvPr>
          <p:cNvSpPr/>
          <p:nvPr/>
        </p:nvSpPr>
        <p:spPr>
          <a:xfrm>
            <a:off x="300039" y="2514600"/>
            <a:ext cx="2328861" cy="533104"/>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110;p2">
            <a:extLst>
              <a:ext uri="{FF2B5EF4-FFF2-40B4-BE49-F238E27FC236}">
                <a16:creationId xmlns:a16="http://schemas.microsoft.com/office/drawing/2014/main" id="{6628308F-7669-77B9-4606-BEE845819175}"/>
              </a:ext>
            </a:extLst>
          </p:cNvPr>
          <p:cNvSpPr txBox="1"/>
          <p:nvPr/>
        </p:nvSpPr>
        <p:spPr>
          <a:xfrm>
            <a:off x="338139" y="2476500"/>
            <a:ext cx="3235073" cy="2062063"/>
          </a:xfrm>
          <a:prstGeom prst="rect">
            <a:avLst/>
          </a:prstGeom>
          <a:noFill/>
          <a:ln>
            <a:noFill/>
          </a:ln>
        </p:spPr>
        <p:txBody>
          <a:bodyPr spcFirstLastPara="1" wrap="square" lIns="91425" tIns="45700" rIns="91425" bIns="45700" anchor="t" anchorCtr="0">
            <a:spAutoFit/>
          </a:bodyPr>
          <a:lstStyle/>
          <a:p>
            <a:r>
              <a:rPr lang="en-US" sz="3200" dirty="0">
                <a:solidFill>
                  <a:schemeClr val="lt1"/>
                </a:solidFill>
              </a:rPr>
              <a:t>Broadband: </a:t>
            </a:r>
          </a:p>
          <a:p>
            <a:pPr marL="0" marR="0" lvl="0" indent="0" algn="l" rtl="0">
              <a:spcBef>
                <a:spcPts val="0"/>
              </a:spcBef>
              <a:spcAft>
                <a:spcPts val="0"/>
              </a:spcAft>
              <a:buNone/>
            </a:pPr>
            <a:r>
              <a:rPr lang="en-US" sz="3200" dirty="0">
                <a:solidFill>
                  <a:schemeClr val="lt1"/>
                </a:solidFill>
              </a:rPr>
              <a:t>Keeping our community connected.</a:t>
            </a:r>
          </a:p>
        </p:txBody>
      </p:sp>
      <p:pic>
        <p:nvPicPr>
          <p:cNvPr id="12" name="Picture 11">
            <a:extLst>
              <a:ext uri="{FF2B5EF4-FFF2-40B4-BE49-F238E27FC236}">
                <a16:creationId xmlns:a16="http://schemas.microsoft.com/office/drawing/2014/main" id="{19FA9B51-941B-1238-001E-FD99C6A059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26227" y="151214"/>
            <a:ext cx="4618293" cy="6376044"/>
          </a:xfrm>
          <a:prstGeom prst="rect">
            <a:avLst/>
          </a:prstGeom>
        </p:spPr>
      </p:pic>
    </p:spTree>
    <p:extLst>
      <p:ext uri="{BB962C8B-B14F-4D97-AF65-F5344CB8AC3E}">
        <p14:creationId xmlns:p14="http://schemas.microsoft.com/office/powerpoint/2010/main" val="208477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 name="Google Shape;108;p2">
            <a:extLst>
              <a:ext uri="{FF2B5EF4-FFF2-40B4-BE49-F238E27FC236}">
                <a16:creationId xmlns:a16="http://schemas.microsoft.com/office/drawing/2014/main" id="{9051EB35-C661-FE19-C12F-63BE2297B1E8}"/>
              </a:ext>
            </a:extLst>
          </p:cNvPr>
          <p:cNvSpPr/>
          <p:nvPr/>
        </p:nvSpPr>
        <p:spPr>
          <a:xfrm>
            <a:off x="333375" y="2542593"/>
            <a:ext cx="2951001" cy="533104"/>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2"/>
          <p:cNvSpPr txBox="1"/>
          <p:nvPr/>
        </p:nvSpPr>
        <p:spPr>
          <a:xfrm>
            <a:off x="350078" y="2003954"/>
            <a:ext cx="35145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Sustaining the Panhandle…</a:t>
            </a:r>
            <a:endParaRPr lang="en-US" dirty="0"/>
          </a:p>
        </p:txBody>
      </p:sp>
      <p:pic>
        <p:nvPicPr>
          <p:cNvPr id="4" name="Picture 3">
            <a:extLst>
              <a:ext uri="{FF2B5EF4-FFF2-40B4-BE49-F238E27FC236}">
                <a16:creationId xmlns:a16="http://schemas.microsoft.com/office/drawing/2014/main" id="{A0B856A0-472A-788A-2706-440594A79F5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22532" y="1325217"/>
            <a:ext cx="3232036" cy="2708100"/>
          </a:xfrm>
          <a:prstGeom prst="rect">
            <a:avLst/>
          </a:prstGeom>
        </p:spPr>
      </p:pic>
      <p:sp>
        <p:nvSpPr>
          <p:cNvPr id="3" name="Content Placeholder 2">
            <a:extLst>
              <a:ext uri="{FF2B5EF4-FFF2-40B4-BE49-F238E27FC236}">
                <a16:creationId xmlns:a16="http://schemas.microsoft.com/office/drawing/2014/main" id="{84726969-E65E-F424-73B8-9DC6B664EE23}"/>
              </a:ext>
            </a:extLst>
          </p:cNvPr>
          <p:cNvSpPr txBox="1">
            <a:spLocks/>
          </p:cNvSpPr>
          <p:nvPr/>
        </p:nvSpPr>
        <p:spPr>
          <a:xfrm>
            <a:off x="4618876" y="463292"/>
            <a:ext cx="7154024" cy="36400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ea typeface="+mn-ea"/>
                <a:cs typeface="+mn-cs"/>
              </a:rPr>
              <a:t>At a Glance</a:t>
            </a:r>
          </a:p>
        </p:txBody>
      </p:sp>
      <p:pic>
        <p:nvPicPr>
          <p:cNvPr id="6" name="Picture 5">
            <a:extLst>
              <a:ext uri="{FF2B5EF4-FFF2-40B4-BE49-F238E27FC236}">
                <a16:creationId xmlns:a16="http://schemas.microsoft.com/office/drawing/2014/main" id="{4B649121-F6DC-59CC-169E-3151D14F9BD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18876" y="1001249"/>
            <a:ext cx="3741576" cy="3356037"/>
          </a:xfrm>
          <a:prstGeom prst="rect">
            <a:avLst/>
          </a:prstGeom>
        </p:spPr>
      </p:pic>
      <p:pic>
        <p:nvPicPr>
          <p:cNvPr id="5" name="Picture 4">
            <a:extLst>
              <a:ext uri="{FF2B5EF4-FFF2-40B4-BE49-F238E27FC236}">
                <a16:creationId xmlns:a16="http://schemas.microsoft.com/office/drawing/2014/main" id="{2CC000CE-FAAD-A65B-4273-C5F5F9826D5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737100" y="4502661"/>
            <a:ext cx="6860540" cy="1277890"/>
          </a:xfrm>
          <a:prstGeom prst="rect">
            <a:avLst/>
          </a:prstGeom>
        </p:spPr>
      </p:pic>
      <p:sp>
        <p:nvSpPr>
          <p:cNvPr id="8" name="TextBox 7">
            <a:extLst>
              <a:ext uri="{FF2B5EF4-FFF2-40B4-BE49-F238E27FC236}">
                <a16:creationId xmlns:a16="http://schemas.microsoft.com/office/drawing/2014/main" id="{61A130E4-786D-AF9F-3539-D6A2EACDE9BC}"/>
              </a:ext>
            </a:extLst>
          </p:cNvPr>
          <p:cNvSpPr txBox="1"/>
          <p:nvPr/>
        </p:nvSpPr>
        <p:spPr>
          <a:xfrm>
            <a:off x="4699000" y="5840915"/>
            <a:ext cx="7035800" cy="246221"/>
          </a:xfrm>
          <a:prstGeom prst="rect">
            <a:avLst/>
          </a:prstGeom>
          <a:noFill/>
        </p:spPr>
        <p:txBody>
          <a:bodyPr wrap="square" rtlCol="0">
            <a:spAutoFit/>
          </a:bodyPr>
          <a:lstStyle/>
          <a:p>
            <a:r>
              <a:rPr lang="en-US" sz="1000" dirty="0"/>
              <a:t>*The Amarillo metropolitan statistical area (MSA) encompasses Armstrong, Carson, Oldham, Potter and Randall counties.</a:t>
            </a:r>
          </a:p>
        </p:txBody>
      </p:sp>
      <p:sp>
        <p:nvSpPr>
          <p:cNvPr id="2" name="TextBox 1">
            <a:extLst>
              <a:ext uri="{FF2B5EF4-FFF2-40B4-BE49-F238E27FC236}">
                <a16:creationId xmlns:a16="http://schemas.microsoft.com/office/drawing/2014/main" id="{63646C26-A9F7-D2A4-BB45-9303DD734912}"/>
              </a:ext>
            </a:extLst>
          </p:cNvPr>
          <p:cNvSpPr txBox="1"/>
          <p:nvPr/>
        </p:nvSpPr>
        <p:spPr>
          <a:xfrm>
            <a:off x="366075" y="5665881"/>
            <a:ext cx="3388524" cy="246221"/>
          </a:xfrm>
          <a:prstGeom prst="rect">
            <a:avLst/>
          </a:prstGeom>
          <a:noFill/>
        </p:spPr>
        <p:txBody>
          <a:bodyPr wrap="square" rtlCol="0">
            <a:spAutoFit/>
          </a:bodyPr>
          <a:lstStyle/>
          <a:p>
            <a:r>
              <a:rPr lang="en-US" sz="1000" dirty="0">
                <a:solidFill>
                  <a:schemeClr val="bg1"/>
                </a:solidFill>
              </a:rPr>
              <a:t>SOURCE: Dallas Fed</a:t>
            </a:r>
          </a:p>
        </p:txBody>
      </p:sp>
    </p:spTree>
    <p:extLst>
      <p:ext uri="{BB962C8B-B14F-4D97-AF65-F5344CB8AC3E}">
        <p14:creationId xmlns:p14="http://schemas.microsoft.com/office/powerpoint/2010/main" val="165780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1832"/>
        </a:solidFill>
        <a:effectLst/>
      </p:bgPr>
    </p:bg>
    <p:spTree>
      <p:nvGrpSpPr>
        <p:cNvPr id="1" name="Shape 319"/>
        <p:cNvGrpSpPr/>
        <p:nvPr/>
      </p:nvGrpSpPr>
      <p:grpSpPr>
        <a:xfrm>
          <a:off x="0" y="0"/>
          <a:ext cx="0" cy="0"/>
          <a:chOff x="0" y="0"/>
          <a:chExt cx="0" cy="0"/>
        </a:xfrm>
      </p:grpSpPr>
      <p:sp>
        <p:nvSpPr>
          <p:cNvPr id="320" name="Google Shape;320;p17"/>
          <p:cNvSpPr/>
          <p:nvPr/>
        </p:nvSpPr>
        <p:spPr>
          <a:xfrm>
            <a:off x="0" y="6296026"/>
            <a:ext cx="2819400" cy="561970"/>
          </a:xfrm>
          <a:prstGeom prst="rect">
            <a:avLst/>
          </a:prstGeom>
          <a:solidFill>
            <a:srgbClr val="0718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21" name="Google Shape;321;p17"/>
          <p:cNvSpPr txBox="1"/>
          <p:nvPr/>
        </p:nvSpPr>
        <p:spPr>
          <a:xfrm>
            <a:off x="4167498" y="1668959"/>
            <a:ext cx="373048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chemeClr val="lt1"/>
                </a:solidFill>
                <a:latin typeface="Arial"/>
                <a:ea typeface="Arial"/>
                <a:cs typeface="Arial"/>
                <a:sym typeface="Arial"/>
              </a:rPr>
              <a:t>THANK YOU</a:t>
            </a:r>
            <a:endParaRPr dirty="0"/>
          </a:p>
        </p:txBody>
      </p:sp>
      <p:cxnSp>
        <p:nvCxnSpPr>
          <p:cNvPr id="322" name="Google Shape;322;p17"/>
          <p:cNvCxnSpPr/>
          <p:nvPr/>
        </p:nvCxnSpPr>
        <p:spPr>
          <a:xfrm>
            <a:off x="5276850" y="3916626"/>
            <a:ext cx="1600200" cy="0"/>
          </a:xfrm>
          <a:prstGeom prst="straightConnector1">
            <a:avLst/>
          </a:prstGeom>
          <a:noFill/>
          <a:ln w="9525" cap="flat" cmpd="sng">
            <a:solidFill>
              <a:srgbClr val="F26852"/>
            </a:solidFill>
            <a:prstDash val="solid"/>
            <a:miter lim="800000"/>
            <a:headEnd type="none" w="sm" len="sm"/>
            <a:tailEnd type="none" w="sm" len="sm"/>
          </a:ln>
        </p:spPr>
      </p:cxnSp>
      <p:sp>
        <p:nvSpPr>
          <p:cNvPr id="323" name="Google Shape;323;p17"/>
          <p:cNvSpPr txBox="1"/>
          <p:nvPr/>
        </p:nvSpPr>
        <p:spPr>
          <a:xfrm>
            <a:off x="3305175" y="2644081"/>
            <a:ext cx="554355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FFFFFF"/>
                </a:solidFill>
                <a:latin typeface="Arial"/>
                <a:ea typeface="Arial"/>
                <a:cs typeface="Arial"/>
                <a:sym typeface="Arial"/>
              </a:rPr>
              <a:t>If you want to learn more about our data-driven work, visit our website and add your email to our newsletter list at </a:t>
            </a:r>
            <a:r>
              <a:rPr lang="en-US" sz="1800" b="1" dirty="0">
                <a:solidFill>
                  <a:srgbClr val="F26751"/>
                </a:solidFill>
                <a:latin typeface="Arial"/>
                <a:ea typeface="Arial"/>
                <a:cs typeface="Arial"/>
                <a:sym typeface="Arial"/>
              </a:rPr>
              <a:t>texas2036.org</a:t>
            </a:r>
            <a:endParaRPr sz="1800" b="1" dirty="0">
              <a:solidFill>
                <a:srgbClr val="F26751"/>
              </a:solidFill>
              <a:latin typeface="Arial"/>
              <a:ea typeface="Arial"/>
              <a:cs typeface="Arial"/>
              <a:sym typeface="Arial"/>
            </a:endParaRPr>
          </a:p>
        </p:txBody>
      </p:sp>
      <p:grpSp>
        <p:nvGrpSpPr>
          <p:cNvPr id="325" name="Google Shape;325;p17"/>
          <p:cNvGrpSpPr/>
          <p:nvPr/>
        </p:nvGrpSpPr>
        <p:grpSpPr>
          <a:xfrm>
            <a:off x="3199775" y="4443705"/>
            <a:ext cx="1755100" cy="781568"/>
            <a:chOff x="369522" y="4513931"/>
            <a:chExt cx="1506903" cy="671043"/>
          </a:xfrm>
        </p:grpSpPr>
        <p:pic>
          <p:nvPicPr>
            <p:cNvPr id="326" name="Google Shape;326;p17" descr="A picture containing text, tableware, plate, dishware&#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69522" y="4513931"/>
              <a:ext cx="1110029" cy="671043"/>
            </a:xfrm>
            <a:prstGeom prst="rect">
              <a:avLst/>
            </a:prstGeom>
            <a:noFill/>
            <a:ln>
              <a:noFill/>
            </a:ln>
          </p:spPr>
        </p:pic>
        <p:pic>
          <p:nvPicPr>
            <p:cNvPr id="327" name="Google Shape;327;p17" descr="A picture containing text, tableware, plate, dishware&#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479551" y="4513931"/>
              <a:ext cx="396874" cy="671043"/>
            </a:xfrm>
            <a:prstGeom prst="rect">
              <a:avLst/>
            </a:prstGeom>
            <a:noFill/>
            <a:ln>
              <a:noFill/>
            </a:ln>
          </p:spPr>
        </p:pic>
      </p:grpSp>
      <p:sp>
        <p:nvSpPr>
          <p:cNvPr id="328" name="Google Shape;328;p17"/>
          <p:cNvSpPr txBox="1"/>
          <p:nvPr/>
        </p:nvSpPr>
        <p:spPr>
          <a:xfrm>
            <a:off x="4954876" y="4649526"/>
            <a:ext cx="2677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Official Data Partner of </a:t>
            </a:r>
            <a:endParaRPr sz="1800" dirty="0">
              <a:solidFill>
                <a:schemeClr val="lt1"/>
              </a:solidFill>
              <a:latin typeface="Arial"/>
              <a:ea typeface="Arial"/>
              <a:cs typeface="Arial"/>
              <a:sym typeface="Arial"/>
            </a:endParaRPr>
          </a:p>
        </p:txBody>
      </p:sp>
      <p:pic>
        <p:nvPicPr>
          <p:cNvPr id="12" name="Picture 11" descr="Logo&#10;&#10;Description automatically generated">
            <a:extLst>
              <a:ext uri="{FF2B5EF4-FFF2-40B4-BE49-F238E27FC236}">
                <a16:creationId xmlns:a16="http://schemas.microsoft.com/office/drawing/2014/main" id="{5E516CF5-3B8A-48DD-8626-99F4863E3C6F}"/>
              </a:ext>
            </a:extLst>
          </p:cNvPr>
          <p:cNvPicPr>
            <a:picLocks noChangeAspect="1"/>
          </p:cNvPicPr>
          <p:nvPr/>
        </p:nvPicPr>
        <p:blipFill>
          <a:blip r:embed="rId5" cstate="print">
            <a:clrChange>
              <a:clrFrom>
                <a:srgbClr val="221F1F"/>
              </a:clrFrom>
              <a:clrTo>
                <a:srgbClr val="221F1F">
                  <a:alpha val="0"/>
                </a:srgbClr>
              </a:clrTo>
            </a:clrChange>
            <a:extLst>
              <a:ext uri="{28A0092B-C50C-407E-A947-70E740481C1C}">
                <a14:useLocalDpi xmlns:a14="http://schemas.microsoft.com/office/drawing/2010/main"/>
              </a:ext>
            </a:extLst>
          </a:blip>
          <a:stretch>
            <a:fillRect/>
          </a:stretch>
        </p:blipFill>
        <p:spPr>
          <a:xfrm>
            <a:off x="7481571" y="4254500"/>
            <a:ext cx="1292858" cy="12928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9" name="Google Shape;108;p2">
            <a:extLst>
              <a:ext uri="{FF2B5EF4-FFF2-40B4-BE49-F238E27FC236}">
                <a16:creationId xmlns:a16="http://schemas.microsoft.com/office/drawing/2014/main" id="{82E35826-BB86-7A44-8FE9-ABD408CCCF8D}"/>
              </a:ext>
            </a:extLst>
          </p:cNvPr>
          <p:cNvSpPr/>
          <p:nvPr/>
        </p:nvSpPr>
        <p:spPr>
          <a:xfrm>
            <a:off x="380017" y="4181781"/>
            <a:ext cx="2382233" cy="506437"/>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108;p2">
            <a:extLst>
              <a:ext uri="{FF2B5EF4-FFF2-40B4-BE49-F238E27FC236}">
                <a16:creationId xmlns:a16="http://schemas.microsoft.com/office/drawing/2014/main" id="{35B3B01C-2FF5-0149-A9DB-4B1C6DB49329}"/>
              </a:ext>
            </a:extLst>
          </p:cNvPr>
          <p:cNvSpPr/>
          <p:nvPr/>
        </p:nvSpPr>
        <p:spPr>
          <a:xfrm>
            <a:off x="380017" y="2711817"/>
            <a:ext cx="2831061" cy="506437"/>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2"/>
          <p:cNvSpPr txBox="1"/>
          <p:nvPr/>
        </p:nvSpPr>
        <p:spPr>
          <a:xfrm>
            <a:off x="380017" y="1687089"/>
            <a:ext cx="3410933"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The Texas Panhandle covers 25,610 square miles and includes </a:t>
            </a:r>
            <a:br>
              <a:rPr lang="en-US" sz="3200" dirty="0">
                <a:solidFill>
                  <a:schemeClr val="lt1"/>
                </a:solidFill>
              </a:rPr>
            </a:br>
            <a:r>
              <a:rPr lang="en-US" sz="3200" dirty="0">
                <a:solidFill>
                  <a:schemeClr val="lt1"/>
                </a:solidFill>
              </a:rPr>
              <a:t>26 counties.</a:t>
            </a:r>
          </a:p>
        </p:txBody>
      </p:sp>
      <p:pic>
        <p:nvPicPr>
          <p:cNvPr id="7" name="Picture 6">
            <a:extLst>
              <a:ext uri="{FF2B5EF4-FFF2-40B4-BE49-F238E27FC236}">
                <a16:creationId xmlns:a16="http://schemas.microsoft.com/office/drawing/2014/main" id="{D13ACFDF-87AC-F327-5873-B68601D71336}"/>
              </a:ext>
            </a:extLst>
          </p:cNvPr>
          <p:cNvPicPr>
            <a:picLocks noChangeAspect="1"/>
          </p:cNvPicPr>
          <p:nvPr/>
        </p:nvPicPr>
        <p:blipFill>
          <a:blip r:embed="rId3"/>
          <a:stretch>
            <a:fillRect/>
          </a:stretch>
        </p:blipFill>
        <p:spPr>
          <a:xfrm>
            <a:off x="4685095" y="493990"/>
            <a:ext cx="6859588" cy="5659160"/>
          </a:xfrm>
          <a:prstGeom prst="rect">
            <a:avLst/>
          </a:prstGeom>
        </p:spPr>
      </p:pic>
    </p:spTree>
    <p:extLst>
      <p:ext uri="{BB962C8B-B14F-4D97-AF65-F5344CB8AC3E}">
        <p14:creationId xmlns:p14="http://schemas.microsoft.com/office/powerpoint/2010/main" val="145008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8" name="Google Shape;108;p2">
            <a:extLst>
              <a:ext uri="{FF2B5EF4-FFF2-40B4-BE49-F238E27FC236}">
                <a16:creationId xmlns:a16="http://schemas.microsoft.com/office/drawing/2014/main" id="{BE1C896D-8219-478B-B42C-9B6C8808AA0D}"/>
              </a:ext>
            </a:extLst>
          </p:cNvPr>
          <p:cNvSpPr/>
          <p:nvPr/>
        </p:nvSpPr>
        <p:spPr>
          <a:xfrm>
            <a:off x="374930" y="2466975"/>
            <a:ext cx="2585984" cy="1004888"/>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 name="Google Shape;110;p2">
            <a:extLst>
              <a:ext uri="{FF2B5EF4-FFF2-40B4-BE49-F238E27FC236}">
                <a16:creationId xmlns:a16="http://schemas.microsoft.com/office/drawing/2014/main" id="{0AE3F77A-75EB-420A-8EB8-D3B5C43887FC}"/>
              </a:ext>
            </a:extLst>
          </p:cNvPr>
          <p:cNvSpPr txBox="1"/>
          <p:nvPr/>
        </p:nvSpPr>
        <p:spPr>
          <a:xfrm>
            <a:off x="374930" y="1420007"/>
            <a:ext cx="3293954"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The Texas Panhandle is shaped by its geography, which includes the arid high plains and rolling plains.</a:t>
            </a:r>
            <a:endParaRPr dirty="0"/>
          </a:p>
        </p:txBody>
      </p:sp>
      <p:pic>
        <p:nvPicPr>
          <p:cNvPr id="5" name="Picture 4">
            <a:extLst>
              <a:ext uri="{FF2B5EF4-FFF2-40B4-BE49-F238E27FC236}">
                <a16:creationId xmlns:a16="http://schemas.microsoft.com/office/drawing/2014/main" id="{0F5070E3-1EB1-A95A-D493-45426538D26A}"/>
              </a:ext>
            </a:extLst>
          </p:cNvPr>
          <p:cNvPicPr>
            <a:picLocks noChangeAspect="1"/>
          </p:cNvPicPr>
          <p:nvPr/>
        </p:nvPicPr>
        <p:blipFill>
          <a:blip r:embed="rId3"/>
          <a:stretch>
            <a:fillRect/>
          </a:stretch>
        </p:blipFill>
        <p:spPr>
          <a:xfrm>
            <a:off x="4711148" y="399326"/>
            <a:ext cx="6281530" cy="6030268"/>
          </a:xfrm>
          <a:prstGeom prst="rect">
            <a:avLst/>
          </a:prstGeom>
        </p:spPr>
      </p:pic>
    </p:spTree>
    <p:extLst>
      <p:ext uri="{BB962C8B-B14F-4D97-AF65-F5344CB8AC3E}">
        <p14:creationId xmlns:p14="http://schemas.microsoft.com/office/powerpoint/2010/main" val="282406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5" name="Google Shape;108;p2">
            <a:extLst>
              <a:ext uri="{FF2B5EF4-FFF2-40B4-BE49-F238E27FC236}">
                <a16:creationId xmlns:a16="http://schemas.microsoft.com/office/drawing/2014/main" id="{3E63192D-CC8F-434E-AB91-13FC1E3807D2}"/>
              </a:ext>
            </a:extLst>
          </p:cNvPr>
          <p:cNvSpPr/>
          <p:nvPr/>
        </p:nvSpPr>
        <p:spPr>
          <a:xfrm>
            <a:off x="393877" y="2161813"/>
            <a:ext cx="1226100" cy="528636"/>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 name="Google Shape;110;p2">
            <a:extLst>
              <a:ext uri="{FF2B5EF4-FFF2-40B4-BE49-F238E27FC236}">
                <a16:creationId xmlns:a16="http://schemas.microsoft.com/office/drawing/2014/main" id="{125AFEAB-0D03-472B-93EB-4DCC0ED44258}"/>
              </a:ext>
            </a:extLst>
          </p:cNvPr>
          <p:cNvSpPr txBox="1"/>
          <p:nvPr/>
        </p:nvSpPr>
        <p:spPr>
          <a:xfrm>
            <a:off x="374827" y="2142763"/>
            <a:ext cx="3797123"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Water is the lifeline for the region’s expansive agriculture industry. </a:t>
            </a:r>
            <a:endParaRPr dirty="0"/>
          </a:p>
        </p:txBody>
      </p:sp>
      <p:pic>
        <p:nvPicPr>
          <p:cNvPr id="8" name="Picture 7">
            <a:extLst>
              <a:ext uri="{FF2B5EF4-FFF2-40B4-BE49-F238E27FC236}">
                <a16:creationId xmlns:a16="http://schemas.microsoft.com/office/drawing/2014/main" id="{8908A025-B84E-B788-97C7-8C8AD79F58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36261" y="457200"/>
            <a:ext cx="4061685" cy="5943600"/>
          </a:xfrm>
          <a:prstGeom prst="rect">
            <a:avLst/>
          </a:prstGeom>
        </p:spPr>
      </p:pic>
    </p:spTree>
    <p:extLst>
      <p:ext uri="{BB962C8B-B14F-4D97-AF65-F5344CB8AC3E}">
        <p14:creationId xmlns:p14="http://schemas.microsoft.com/office/powerpoint/2010/main" val="258917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Google Shape;108;p2">
            <a:extLst>
              <a:ext uri="{FF2B5EF4-FFF2-40B4-BE49-F238E27FC236}">
                <a16:creationId xmlns:a16="http://schemas.microsoft.com/office/drawing/2014/main" id="{00394AC3-E376-E268-93A3-60EED644330D}"/>
              </a:ext>
            </a:extLst>
          </p:cNvPr>
          <p:cNvSpPr/>
          <p:nvPr/>
        </p:nvSpPr>
        <p:spPr>
          <a:xfrm>
            <a:off x="355776" y="2699632"/>
            <a:ext cx="1390473" cy="509586"/>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108;p2">
            <a:extLst>
              <a:ext uri="{FF2B5EF4-FFF2-40B4-BE49-F238E27FC236}">
                <a16:creationId xmlns:a16="http://schemas.microsoft.com/office/drawing/2014/main" id="{3E63192D-CC8F-434E-AB91-13FC1E3807D2}"/>
              </a:ext>
            </a:extLst>
          </p:cNvPr>
          <p:cNvSpPr/>
          <p:nvPr/>
        </p:nvSpPr>
        <p:spPr>
          <a:xfrm>
            <a:off x="1197432" y="2221202"/>
            <a:ext cx="1875968" cy="478430"/>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 name="Google Shape;110;p2">
            <a:extLst>
              <a:ext uri="{FF2B5EF4-FFF2-40B4-BE49-F238E27FC236}">
                <a16:creationId xmlns:a16="http://schemas.microsoft.com/office/drawing/2014/main" id="{125AFEAB-0D03-472B-93EB-4DCC0ED44258}"/>
              </a:ext>
            </a:extLst>
          </p:cNvPr>
          <p:cNvSpPr txBox="1"/>
          <p:nvPr/>
        </p:nvSpPr>
        <p:spPr>
          <a:xfrm>
            <a:off x="355777" y="2142763"/>
            <a:ext cx="3955873"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The economic engine of the region feeds and powers Texas and beyond.</a:t>
            </a:r>
            <a:endParaRPr lang="en-US" dirty="0"/>
          </a:p>
        </p:txBody>
      </p:sp>
      <p:pic>
        <p:nvPicPr>
          <p:cNvPr id="5" name="Picture 4">
            <a:extLst>
              <a:ext uri="{FF2B5EF4-FFF2-40B4-BE49-F238E27FC236}">
                <a16:creationId xmlns:a16="http://schemas.microsoft.com/office/drawing/2014/main" id="{34823D3C-E4B2-6576-A779-D059FFA94B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96773" y="2944900"/>
            <a:ext cx="2161827" cy="3198576"/>
          </a:xfrm>
          <a:prstGeom prst="rect">
            <a:avLst/>
          </a:prstGeom>
        </p:spPr>
      </p:pic>
      <p:pic>
        <p:nvPicPr>
          <p:cNvPr id="9" name="Picture 8">
            <a:extLst>
              <a:ext uri="{FF2B5EF4-FFF2-40B4-BE49-F238E27FC236}">
                <a16:creationId xmlns:a16="http://schemas.microsoft.com/office/drawing/2014/main" id="{348E8C55-C051-9C4F-E44E-2A56F23E331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56413" y="2944900"/>
            <a:ext cx="4841564" cy="3198576"/>
          </a:xfrm>
          <a:prstGeom prst="rect">
            <a:avLst/>
          </a:prstGeom>
        </p:spPr>
      </p:pic>
      <p:pic>
        <p:nvPicPr>
          <p:cNvPr id="13" name="Picture 12">
            <a:extLst>
              <a:ext uri="{FF2B5EF4-FFF2-40B4-BE49-F238E27FC236}">
                <a16:creationId xmlns:a16="http://schemas.microsoft.com/office/drawing/2014/main" id="{138958B2-E515-97D0-B080-BDE55270FD5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56413" y="498526"/>
            <a:ext cx="7102187" cy="2378024"/>
          </a:xfrm>
          <a:prstGeom prst="rect">
            <a:avLst/>
          </a:prstGeom>
        </p:spPr>
      </p:pic>
    </p:spTree>
    <p:extLst>
      <p:ext uri="{BB962C8B-B14F-4D97-AF65-F5344CB8AC3E}">
        <p14:creationId xmlns:p14="http://schemas.microsoft.com/office/powerpoint/2010/main" val="81415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8" name="Google Shape;108;p2"/>
          <p:cNvSpPr/>
          <p:nvPr/>
        </p:nvSpPr>
        <p:spPr>
          <a:xfrm>
            <a:off x="300039" y="2514600"/>
            <a:ext cx="2928936" cy="533104"/>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2"/>
          <p:cNvSpPr txBox="1"/>
          <p:nvPr/>
        </p:nvSpPr>
        <p:spPr>
          <a:xfrm>
            <a:off x="350078" y="2003954"/>
            <a:ext cx="3514587"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The population of the Panhandle continues to evolve.</a:t>
            </a:r>
            <a:endParaRPr dirty="0"/>
          </a:p>
        </p:txBody>
      </p:sp>
      <p:pic>
        <p:nvPicPr>
          <p:cNvPr id="2" name="Picture 1">
            <a:extLst>
              <a:ext uri="{FF2B5EF4-FFF2-40B4-BE49-F238E27FC236}">
                <a16:creationId xmlns:a16="http://schemas.microsoft.com/office/drawing/2014/main" id="{4E70DAB5-AE1B-14DC-2C83-B8FC5B2FB95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57700" y="951007"/>
            <a:ext cx="5855094" cy="5376857"/>
          </a:xfrm>
          <a:prstGeom prst="rect">
            <a:avLst/>
          </a:prstGeom>
        </p:spPr>
      </p:pic>
      <p:sp>
        <p:nvSpPr>
          <p:cNvPr id="4" name="Rectangle 3">
            <a:extLst>
              <a:ext uri="{FF2B5EF4-FFF2-40B4-BE49-F238E27FC236}">
                <a16:creationId xmlns:a16="http://schemas.microsoft.com/office/drawing/2014/main" id="{E0298EED-BC0E-8DA5-C316-22A886E9819A}"/>
              </a:ext>
            </a:extLst>
          </p:cNvPr>
          <p:cNvSpPr/>
          <p:nvPr/>
        </p:nvSpPr>
        <p:spPr>
          <a:xfrm>
            <a:off x="4622339" y="461526"/>
            <a:ext cx="5596237" cy="341632"/>
          </a:xfrm>
          <a:prstGeom prst="rect">
            <a:avLst/>
          </a:prstGeom>
        </p:spPr>
        <p:txBody>
          <a:bodyPr wrap="square">
            <a:spAutoFit/>
          </a:bodyPr>
          <a:lstStyle/>
          <a:p>
            <a:pPr lvl="0" defTabSz="914377">
              <a:lnSpc>
                <a:spcPct val="90000"/>
              </a:lnSpc>
              <a:spcBef>
                <a:spcPts val="1000"/>
              </a:spcBef>
              <a:defRPr/>
            </a:pPr>
            <a:r>
              <a:rPr lang="en-US" sz="1800" b="1" dirty="0">
                <a:solidFill>
                  <a:schemeClr val="tx1"/>
                </a:solidFill>
              </a:rPr>
              <a:t>Numeric Change, Texas Counties, 2010-2020 </a:t>
            </a:r>
          </a:p>
        </p:txBody>
      </p:sp>
      <p:sp>
        <p:nvSpPr>
          <p:cNvPr id="5" name="TextBox 4">
            <a:extLst>
              <a:ext uri="{FF2B5EF4-FFF2-40B4-BE49-F238E27FC236}">
                <a16:creationId xmlns:a16="http://schemas.microsoft.com/office/drawing/2014/main" id="{CE972156-BDF5-19E8-2C8F-41FD55E68CB3}"/>
              </a:ext>
            </a:extLst>
          </p:cNvPr>
          <p:cNvSpPr txBox="1"/>
          <p:nvPr/>
        </p:nvSpPr>
        <p:spPr>
          <a:xfrm>
            <a:off x="362778" y="5558411"/>
            <a:ext cx="3514587" cy="400110"/>
          </a:xfrm>
          <a:prstGeom prst="rect">
            <a:avLst/>
          </a:prstGeom>
          <a:noFill/>
        </p:spPr>
        <p:txBody>
          <a:bodyPr wrap="square" rtlCol="0">
            <a:spAutoFit/>
          </a:bodyPr>
          <a:lstStyle/>
          <a:p>
            <a:r>
              <a:rPr lang="en-US" sz="1000" dirty="0">
                <a:solidFill>
                  <a:schemeClr val="bg1"/>
                </a:solidFill>
              </a:rPr>
              <a:t>SOURCE: US Census Bureau, 2010 and 2020 Census, P.L. 94-171 Redistricting Files</a:t>
            </a:r>
          </a:p>
        </p:txBody>
      </p:sp>
      <p:sp>
        <p:nvSpPr>
          <p:cNvPr id="7" name="Rectangle 6">
            <a:extLst>
              <a:ext uri="{FF2B5EF4-FFF2-40B4-BE49-F238E27FC236}">
                <a16:creationId xmlns:a16="http://schemas.microsoft.com/office/drawing/2014/main" id="{66E4C37A-458F-DEE8-51B1-572CD1292EBA}"/>
              </a:ext>
            </a:extLst>
          </p:cNvPr>
          <p:cNvSpPr/>
          <p:nvPr/>
        </p:nvSpPr>
        <p:spPr>
          <a:xfrm>
            <a:off x="5703486" y="5255274"/>
            <a:ext cx="1713931" cy="584775"/>
          </a:xfrm>
          <a:prstGeom prst="rect">
            <a:avLst/>
          </a:prstGeom>
        </p:spPr>
        <p:txBody>
          <a:bodyPr wrap="none">
            <a:spAutoFit/>
          </a:bodyPr>
          <a:lstStyle/>
          <a:p>
            <a:pPr fontAlgn="b"/>
            <a:r>
              <a:rPr lang="en-US" sz="1600" b="1" dirty="0">
                <a:solidFill>
                  <a:schemeClr val="tx1"/>
                </a:solidFill>
              </a:rPr>
              <a:t>counties</a:t>
            </a:r>
            <a:endParaRPr lang="en-US" sz="1600" b="1" dirty="0">
              <a:solidFill>
                <a:schemeClr val="tx1"/>
              </a:solidFill>
              <a:latin typeface="Calibri" panose="020F0502020204030204" pitchFamily="34" charset="0"/>
            </a:endParaRPr>
          </a:p>
          <a:p>
            <a:pPr fontAlgn="b"/>
            <a:r>
              <a:rPr lang="en-US" sz="1600" b="1" dirty="0">
                <a:solidFill>
                  <a:schemeClr val="tx1"/>
                </a:solidFill>
              </a:rPr>
              <a:t>lost population </a:t>
            </a:r>
            <a:endParaRPr lang="en-US" sz="1600" b="1" dirty="0">
              <a:solidFill>
                <a:schemeClr val="tx1"/>
              </a:solidFill>
              <a:latin typeface="Calibri" panose="020F0502020204030204" pitchFamily="34" charset="0"/>
            </a:endParaRPr>
          </a:p>
        </p:txBody>
      </p:sp>
      <p:sp>
        <p:nvSpPr>
          <p:cNvPr id="8" name="Rectangle 7">
            <a:extLst>
              <a:ext uri="{FF2B5EF4-FFF2-40B4-BE49-F238E27FC236}">
                <a16:creationId xmlns:a16="http://schemas.microsoft.com/office/drawing/2014/main" id="{9676ED87-DD99-5FF8-06FE-030187BC6981}"/>
              </a:ext>
            </a:extLst>
          </p:cNvPr>
          <p:cNvSpPr/>
          <p:nvPr/>
        </p:nvSpPr>
        <p:spPr>
          <a:xfrm>
            <a:off x="4766444" y="5217001"/>
            <a:ext cx="1040670" cy="707886"/>
          </a:xfrm>
          <a:prstGeom prst="rect">
            <a:avLst/>
          </a:prstGeom>
        </p:spPr>
        <p:txBody>
          <a:bodyPr wrap="none">
            <a:spAutoFit/>
          </a:bodyPr>
          <a:lstStyle/>
          <a:p>
            <a:pPr algn="ctr" fontAlgn="b"/>
            <a:r>
              <a:rPr lang="en-US" sz="4000" b="1" dirty="0">
                <a:solidFill>
                  <a:schemeClr val="tx1"/>
                </a:solidFill>
              </a:rPr>
              <a:t>143</a:t>
            </a:r>
            <a:endParaRPr lang="en-US" sz="4000" b="1" dirty="0">
              <a:solidFill>
                <a:schemeClr val="tx1"/>
              </a:solidFill>
              <a:latin typeface="Calibri" panose="020F0502020204030204" pitchFamily="34" charset="0"/>
            </a:endParaRPr>
          </a:p>
        </p:txBody>
      </p:sp>
      <p:grpSp>
        <p:nvGrpSpPr>
          <p:cNvPr id="21" name="Group 20">
            <a:extLst>
              <a:ext uri="{FF2B5EF4-FFF2-40B4-BE49-F238E27FC236}">
                <a16:creationId xmlns:a16="http://schemas.microsoft.com/office/drawing/2014/main" id="{2D1BEC2E-D947-1834-5603-400CD3D817A6}"/>
              </a:ext>
            </a:extLst>
          </p:cNvPr>
          <p:cNvGrpSpPr/>
          <p:nvPr/>
        </p:nvGrpSpPr>
        <p:grpSpPr>
          <a:xfrm>
            <a:off x="9531764" y="4854917"/>
            <a:ext cx="2179547" cy="1301260"/>
            <a:chOff x="6658155" y="4627804"/>
            <a:chExt cx="1596846" cy="1301260"/>
          </a:xfrm>
        </p:grpSpPr>
        <p:sp>
          <p:nvSpPr>
            <p:cNvPr id="22" name="Rectangle 21">
              <a:extLst>
                <a:ext uri="{FF2B5EF4-FFF2-40B4-BE49-F238E27FC236}">
                  <a16:creationId xmlns:a16="http://schemas.microsoft.com/office/drawing/2014/main" id="{C1A17CCC-866C-CFE9-4F4B-2FCF44E582DA}"/>
                </a:ext>
              </a:extLst>
            </p:cNvPr>
            <p:cNvSpPr/>
            <p:nvPr/>
          </p:nvSpPr>
          <p:spPr>
            <a:xfrm>
              <a:off x="6658155" y="4855906"/>
              <a:ext cx="133170" cy="133170"/>
            </a:xfrm>
            <a:prstGeom prst="rect">
              <a:avLst/>
            </a:prstGeom>
            <a:solidFill>
              <a:srgbClr val="70995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A2C6244-5624-1AD3-A22F-E01BF825ED39}"/>
                </a:ext>
              </a:extLst>
            </p:cNvPr>
            <p:cNvSpPr/>
            <p:nvPr/>
          </p:nvSpPr>
          <p:spPr>
            <a:xfrm>
              <a:off x="6658155" y="5041876"/>
              <a:ext cx="133170" cy="133170"/>
            </a:xfrm>
            <a:prstGeom prst="rect">
              <a:avLst/>
            </a:prstGeom>
            <a:solidFill>
              <a:srgbClr val="A7CB8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2D2D769-405D-487D-EAEE-2A79DB0DA870}"/>
                </a:ext>
              </a:extLst>
            </p:cNvPr>
            <p:cNvSpPr/>
            <p:nvPr/>
          </p:nvSpPr>
          <p:spPr>
            <a:xfrm>
              <a:off x="6658155" y="5227846"/>
              <a:ext cx="133170" cy="133170"/>
            </a:xfrm>
            <a:prstGeom prst="rect">
              <a:avLst/>
            </a:prstGeom>
            <a:solidFill>
              <a:srgbClr val="FFFFB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A7972B0-FBD7-09F2-949F-67F14ADF0CE4}"/>
                </a:ext>
              </a:extLst>
            </p:cNvPr>
            <p:cNvSpPr/>
            <p:nvPr/>
          </p:nvSpPr>
          <p:spPr>
            <a:xfrm>
              <a:off x="6658155" y="5413816"/>
              <a:ext cx="133170" cy="133170"/>
            </a:xfrm>
            <a:prstGeom prst="rect">
              <a:avLst/>
            </a:prstGeom>
            <a:solidFill>
              <a:srgbClr val="F1DE8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3AAADAB-55DF-11DB-6E7C-3A1ACBDD6CD0}"/>
                </a:ext>
              </a:extLst>
            </p:cNvPr>
            <p:cNvSpPr/>
            <p:nvPr/>
          </p:nvSpPr>
          <p:spPr>
            <a:xfrm>
              <a:off x="6658155" y="5599786"/>
              <a:ext cx="133170" cy="133170"/>
            </a:xfrm>
            <a:prstGeom prst="rect">
              <a:avLst/>
            </a:prstGeom>
            <a:solidFill>
              <a:srgbClr val="D8A8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4F1E304-978E-62E2-1193-DBD28A99E744}"/>
                </a:ext>
              </a:extLst>
            </p:cNvPr>
            <p:cNvSpPr txBox="1"/>
            <p:nvPr/>
          </p:nvSpPr>
          <p:spPr>
            <a:xfrm>
              <a:off x="6858179" y="4834492"/>
              <a:ext cx="869951" cy="138499"/>
            </a:xfrm>
            <a:prstGeom prst="rect">
              <a:avLst/>
            </a:prstGeom>
            <a:noFill/>
          </p:spPr>
          <p:txBody>
            <a:bodyPr wrap="square" lIns="0" tIns="0" rIns="0" bIns="0" rtlCol="0">
              <a:spAutoFit/>
            </a:bodyPr>
            <a:lstStyle/>
            <a:p>
              <a:r>
                <a:rPr lang="en-US" sz="900" dirty="0"/>
                <a:t>-3,751 - -1,000</a:t>
              </a:r>
            </a:p>
          </p:txBody>
        </p:sp>
        <p:sp>
          <p:nvSpPr>
            <p:cNvPr id="28" name="TextBox 27">
              <a:extLst>
                <a:ext uri="{FF2B5EF4-FFF2-40B4-BE49-F238E27FC236}">
                  <a16:creationId xmlns:a16="http://schemas.microsoft.com/office/drawing/2014/main" id="{E405215F-FE63-063A-4748-C0ED09177D52}"/>
                </a:ext>
              </a:extLst>
            </p:cNvPr>
            <p:cNvSpPr txBox="1"/>
            <p:nvPr/>
          </p:nvSpPr>
          <p:spPr>
            <a:xfrm>
              <a:off x="6858179" y="5025707"/>
              <a:ext cx="626089" cy="138499"/>
            </a:xfrm>
            <a:prstGeom prst="rect">
              <a:avLst/>
            </a:prstGeom>
            <a:noFill/>
          </p:spPr>
          <p:txBody>
            <a:bodyPr wrap="square" lIns="0" tIns="0" rIns="0" bIns="0" rtlCol="0">
              <a:spAutoFit/>
            </a:bodyPr>
            <a:lstStyle/>
            <a:p>
              <a:r>
                <a:rPr lang="en-US" sz="900" dirty="0"/>
                <a:t>-999 - 0</a:t>
              </a:r>
            </a:p>
          </p:txBody>
        </p:sp>
        <p:sp>
          <p:nvSpPr>
            <p:cNvPr id="29" name="TextBox 28">
              <a:extLst>
                <a:ext uri="{FF2B5EF4-FFF2-40B4-BE49-F238E27FC236}">
                  <a16:creationId xmlns:a16="http://schemas.microsoft.com/office/drawing/2014/main" id="{380E5432-C90E-8E3C-B4BB-A318C8E98108}"/>
                </a:ext>
              </a:extLst>
            </p:cNvPr>
            <p:cNvSpPr txBox="1"/>
            <p:nvPr/>
          </p:nvSpPr>
          <p:spPr>
            <a:xfrm>
              <a:off x="6858179" y="5216922"/>
              <a:ext cx="626089" cy="138499"/>
            </a:xfrm>
            <a:prstGeom prst="rect">
              <a:avLst/>
            </a:prstGeom>
            <a:noFill/>
          </p:spPr>
          <p:txBody>
            <a:bodyPr wrap="square" lIns="0" tIns="0" rIns="0" bIns="0" rtlCol="0">
              <a:spAutoFit/>
            </a:bodyPr>
            <a:lstStyle/>
            <a:p>
              <a:r>
                <a:rPr lang="en-US" sz="900" dirty="0"/>
                <a:t>1 – 5,000</a:t>
              </a:r>
            </a:p>
          </p:txBody>
        </p:sp>
        <p:sp>
          <p:nvSpPr>
            <p:cNvPr id="30" name="TextBox 29">
              <a:extLst>
                <a:ext uri="{FF2B5EF4-FFF2-40B4-BE49-F238E27FC236}">
                  <a16:creationId xmlns:a16="http://schemas.microsoft.com/office/drawing/2014/main" id="{238C3397-178B-6B69-5A70-6FE1F412FA2B}"/>
                </a:ext>
              </a:extLst>
            </p:cNvPr>
            <p:cNvSpPr txBox="1"/>
            <p:nvPr/>
          </p:nvSpPr>
          <p:spPr>
            <a:xfrm>
              <a:off x="6858179" y="5408137"/>
              <a:ext cx="938213" cy="138499"/>
            </a:xfrm>
            <a:prstGeom prst="rect">
              <a:avLst/>
            </a:prstGeom>
            <a:noFill/>
          </p:spPr>
          <p:txBody>
            <a:bodyPr wrap="square" lIns="0" tIns="0" rIns="0" bIns="0" rtlCol="0">
              <a:spAutoFit/>
            </a:bodyPr>
            <a:lstStyle/>
            <a:p>
              <a:r>
                <a:rPr lang="en-US" sz="900" dirty="0"/>
                <a:t>5,001 – 25,000</a:t>
              </a:r>
            </a:p>
          </p:txBody>
        </p:sp>
        <p:sp>
          <p:nvSpPr>
            <p:cNvPr id="31" name="TextBox 30">
              <a:extLst>
                <a:ext uri="{FF2B5EF4-FFF2-40B4-BE49-F238E27FC236}">
                  <a16:creationId xmlns:a16="http://schemas.microsoft.com/office/drawing/2014/main" id="{5B97C7DB-2F91-B40A-8854-67B2EA49F21F}"/>
                </a:ext>
              </a:extLst>
            </p:cNvPr>
            <p:cNvSpPr txBox="1"/>
            <p:nvPr/>
          </p:nvSpPr>
          <p:spPr>
            <a:xfrm>
              <a:off x="6858179" y="5599352"/>
              <a:ext cx="938213" cy="138499"/>
            </a:xfrm>
            <a:prstGeom prst="rect">
              <a:avLst/>
            </a:prstGeom>
            <a:noFill/>
          </p:spPr>
          <p:txBody>
            <a:bodyPr wrap="square" lIns="0" tIns="0" rIns="0" bIns="0" rtlCol="0">
              <a:spAutoFit/>
            </a:bodyPr>
            <a:lstStyle/>
            <a:p>
              <a:r>
                <a:rPr lang="en-US" sz="900" dirty="0"/>
                <a:t>25,001 – 75,000</a:t>
              </a:r>
            </a:p>
          </p:txBody>
        </p:sp>
        <p:sp>
          <p:nvSpPr>
            <p:cNvPr id="32" name="TextBox 31">
              <a:extLst>
                <a:ext uri="{FF2B5EF4-FFF2-40B4-BE49-F238E27FC236}">
                  <a16:creationId xmlns:a16="http://schemas.microsoft.com/office/drawing/2014/main" id="{A774BF86-7013-704A-7307-E351C4571F52}"/>
                </a:ext>
              </a:extLst>
            </p:cNvPr>
            <p:cNvSpPr txBox="1"/>
            <p:nvPr/>
          </p:nvSpPr>
          <p:spPr>
            <a:xfrm>
              <a:off x="6658155" y="4627804"/>
              <a:ext cx="1596846" cy="153888"/>
            </a:xfrm>
            <a:prstGeom prst="rect">
              <a:avLst/>
            </a:prstGeom>
            <a:noFill/>
          </p:spPr>
          <p:txBody>
            <a:bodyPr wrap="square" lIns="0" tIns="0" rIns="0" bIns="0" rtlCol="0">
              <a:spAutoFit/>
            </a:bodyPr>
            <a:lstStyle/>
            <a:p>
              <a:r>
                <a:rPr lang="en-US" sz="1000" b="1" dirty="0"/>
                <a:t>Total Population Change 2010-2020</a:t>
              </a:r>
            </a:p>
          </p:txBody>
        </p:sp>
        <p:sp>
          <p:nvSpPr>
            <p:cNvPr id="33" name="Rectangle 32">
              <a:extLst>
                <a:ext uri="{FF2B5EF4-FFF2-40B4-BE49-F238E27FC236}">
                  <a16:creationId xmlns:a16="http://schemas.microsoft.com/office/drawing/2014/main" id="{0C93D55C-792C-3D6F-8C31-F5A5D24F8E5B}"/>
                </a:ext>
              </a:extLst>
            </p:cNvPr>
            <p:cNvSpPr/>
            <p:nvPr/>
          </p:nvSpPr>
          <p:spPr>
            <a:xfrm>
              <a:off x="6658155" y="5785755"/>
              <a:ext cx="133170" cy="133170"/>
            </a:xfrm>
            <a:prstGeom prst="rect">
              <a:avLst/>
            </a:prstGeom>
            <a:solidFill>
              <a:srgbClr val="B07B6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21F3E4B-08FD-A426-33D8-A1B54743EB28}"/>
                </a:ext>
              </a:extLst>
            </p:cNvPr>
            <p:cNvSpPr txBox="1"/>
            <p:nvPr/>
          </p:nvSpPr>
          <p:spPr>
            <a:xfrm>
              <a:off x="6858178" y="5790565"/>
              <a:ext cx="1047751" cy="138499"/>
            </a:xfrm>
            <a:prstGeom prst="rect">
              <a:avLst/>
            </a:prstGeom>
            <a:noFill/>
          </p:spPr>
          <p:txBody>
            <a:bodyPr wrap="square" lIns="0" tIns="0" rIns="0" bIns="0" rtlCol="0">
              <a:spAutoFit/>
            </a:bodyPr>
            <a:lstStyle/>
            <a:p>
              <a:r>
                <a:rPr lang="en-US" sz="900" dirty="0"/>
                <a:t>75,001 – 638,686</a:t>
              </a:r>
            </a:p>
          </p:txBody>
        </p:sp>
      </p:grpSp>
      <p:cxnSp>
        <p:nvCxnSpPr>
          <p:cNvPr id="36" name="Straight Connector 35">
            <a:extLst>
              <a:ext uri="{FF2B5EF4-FFF2-40B4-BE49-F238E27FC236}">
                <a16:creationId xmlns:a16="http://schemas.microsoft.com/office/drawing/2014/main" id="{5D6F1E08-8D9F-7D7D-A8DD-73AC22556CE6}"/>
              </a:ext>
            </a:extLst>
          </p:cNvPr>
          <p:cNvCxnSpPr/>
          <p:nvPr/>
        </p:nvCxnSpPr>
        <p:spPr>
          <a:xfrm>
            <a:off x="4957762" y="5897199"/>
            <a:ext cx="2276475" cy="0"/>
          </a:xfrm>
          <a:prstGeom prst="line">
            <a:avLst/>
          </a:prstGeom>
          <a:ln w="19050">
            <a:solidFill>
              <a:srgbClr val="F267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8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3" name="Picture 2">
            <a:extLst>
              <a:ext uri="{FF2B5EF4-FFF2-40B4-BE49-F238E27FC236}">
                <a16:creationId xmlns:a16="http://schemas.microsoft.com/office/drawing/2014/main" id="{66EF46CD-9EA2-3AF8-F8AB-73410DEB0FD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84190" y="893909"/>
            <a:ext cx="6356643" cy="5289177"/>
          </a:xfrm>
          <a:prstGeom prst="rect">
            <a:avLst/>
          </a:prstGeom>
        </p:spPr>
      </p:pic>
      <p:sp>
        <p:nvSpPr>
          <p:cNvPr id="8" name="TextBox 7">
            <a:extLst>
              <a:ext uri="{FF2B5EF4-FFF2-40B4-BE49-F238E27FC236}">
                <a16:creationId xmlns:a16="http://schemas.microsoft.com/office/drawing/2014/main" id="{DD8D758C-F274-953C-E174-B31F08FBCCEE}"/>
              </a:ext>
            </a:extLst>
          </p:cNvPr>
          <p:cNvSpPr txBox="1"/>
          <p:nvPr/>
        </p:nvSpPr>
        <p:spPr>
          <a:xfrm>
            <a:off x="359946" y="5302250"/>
            <a:ext cx="24594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mj-lt"/>
                <a:ea typeface="+mn-ea"/>
                <a:cs typeface="+mn-cs"/>
              </a:rPr>
              <a:t>SOURCE: Texas Demographic Center, 2018 Population Projections</a:t>
            </a:r>
          </a:p>
        </p:txBody>
      </p:sp>
      <p:sp>
        <p:nvSpPr>
          <p:cNvPr id="9" name="Content Placeholder 2">
            <a:extLst>
              <a:ext uri="{FF2B5EF4-FFF2-40B4-BE49-F238E27FC236}">
                <a16:creationId xmlns:a16="http://schemas.microsoft.com/office/drawing/2014/main" id="{2F9DB13D-54D5-1979-DA67-C5BC33461E24}"/>
              </a:ext>
            </a:extLst>
          </p:cNvPr>
          <p:cNvSpPr txBox="1">
            <a:spLocks/>
          </p:cNvSpPr>
          <p:nvPr/>
        </p:nvSpPr>
        <p:spPr>
          <a:xfrm>
            <a:off x="4618876" y="461456"/>
            <a:ext cx="7389622" cy="34088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ea typeface="+mn-ea"/>
                <a:cs typeface="+mn-cs"/>
              </a:rPr>
              <a:t>Projected Percent Population Change, Texas Counties, 2020-2050 </a:t>
            </a:r>
          </a:p>
        </p:txBody>
      </p:sp>
      <p:sp>
        <p:nvSpPr>
          <p:cNvPr id="21" name="Rectangle 20">
            <a:extLst>
              <a:ext uri="{FF2B5EF4-FFF2-40B4-BE49-F238E27FC236}">
                <a16:creationId xmlns:a16="http://schemas.microsoft.com/office/drawing/2014/main" id="{A4F57F66-0CBB-95A7-C03B-B22E1658354C}"/>
              </a:ext>
            </a:extLst>
          </p:cNvPr>
          <p:cNvSpPr/>
          <p:nvPr/>
        </p:nvSpPr>
        <p:spPr>
          <a:xfrm>
            <a:off x="4684190" y="1064462"/>
            <a:ext cx="1792810" cy="1569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72423ACB-B313-2E1C-3293-57C0A85997B8}"/>
              </a:ext>
            </a:extLst>
          </p:cNvPr>
          <p:cNvGrpSpPr/>
          <p:nvPr/>
        </p:nvGrpSpPr>
        <p:grpSpPr>
          <a:xfrm>
            <a:off x="4796122" y="1111826"/>
            <a:ext cx="1596846" cy="1438541"/>
            <a:chOff x="6658155" y="4490523"/>
            <a:chExt cx="1596846" cy="1438541"/>
          </a:xfrm>
        </p:grpSpPr>
        <p:sp>
          <p:nvSpPr>
            <p:cNvPr id="4" name="Rectangle 3">
              <a:extLst>
                <a:ext uri="{FF2B5EF4-FFF2-40B4-BE49-F238E27FC236}">
                  <a16:creationId xmlns:a16="http://schemas.microsoft.com/office/drawing/2014/main" id="{62CE8043-7AFA-91F8-7CDE-9802F2D4E0F1}"/>
                </a:ext>
              </a:extLst>
            </p:cNvPr>
            <p:cNvSpPr/>
            <p:nvPr/>
          </p:nvSpPr>
          <p:spPr>
            <a:xfrm>
              <a:off x="6658155" y="4855906"/>
              <a:ext cx="133170" cy="133170"/>
            </a:xfrm>
            <a:prstGeom prst="rect">
              <a:avLst/>
            </a:prstGeom>
            <a:solidFill>
              <a:srgbClr val="FDFEE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4E07897-53F9-8301-A53A-A9590CAD6C03}"/>
                </a:ext>
              </a:extLst>
            </p:cNvPr>
            <p:cNvSpPr/>
            <p:nvPr/>
          </p:nvSpPr>
          <p:spPr>
            <a:xfrm>
              <a:off x="6658155" y="5041876"/>
              <a:ext cx="133170" cy="133170"/>
            </a:xfrm>
            <a:prstGeom prst="rect">
              <a:avLst/>
            </a:prstGeom>
            <a:solidFill>
              <a:srgbClr val="FCEEB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F0F925E-2A16-029D-3F7D-1BF3160829E5}"/>
                </a:ext>
              </a:extLst>
            </p:cNvPr>
            <p:cNvSpPr/>
            <p:nvPr/>
          </p:nvSpPr>
          <p:spPr>
            <a:xfrm>
              <a:off x="6658155" y="5227846"/>
              <a:ext cx="133170" cy="133170"/>
            </a:xfrm>
            <a:prstGeom prst="rect">
              <a:avLst/>
            </a:prstGeom>
            <a:solidFill>
              <a:srgbClr val="FCC8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F864BC0-780E-54E2-C0D4-6746640C96BF}"/>
                </a:ext>
              </a:extLst>
            </p:cNvPr>
            <p:cNvSpPr/>
            <p:nvPr/>
          </p:nvSpPr>
          <p:spPr>
            <a:xfrm>
              <a:off x="6658155" y="5413816"/>
              <a:ext cx="133170" cy="133170"/>
            </a:xfrm>
            <a:prstGeom prst="rect">
              <a:avLst/>
            </a:prstGeom>
            <a:solidFill>
              <a:srgbClr val="F1924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72C725-AD78-0BCB-351D-0FD46C8D1F1A}"/>
                </a:ext>
              </a:extLst>
            </p:cNvPr>
            <p:cNvSpPr/>
            <p:nvPr/>
          </p:nvSpPr>
          <p:spPr>
            <a:xfrm>
              <a:off x="6658155" y="5599786"/>
              <a:ext cx="133170" cy="133170"/>
            </a:xfrm>
            <a:prstGeom prst="rect">
              <a:avLst/>
            </a:prstGeom>
            <a:solidFill>
              <a:srgbClr val="C4673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5F1168E-ACFE-C1D9-F23E-8FC1ADFAD156}"/>
                </a:ext>
              </a:extLst>
            </p:cNvPr>
            <p:cNvSpPr txBox="1"/>
            <p:nvPr/>
          </p:nvSpPr>
          <p:spPr>
            <a:xfrm>
              <a:off x="6858179" y="4834492"/>
              <a:ext cx="626089" cy="138499"/>
            </a:xfrm>
            <a:prstGeom prst="rect">
              <a:avLst/>
            </a:prstGeom>
            <a:noFill/>
          </p:spPr>
          <p:txBody>
            <a:bodyPr wrap="square" lIns="0" tIns="0" rIns="0" bIns="0" rtlCol="0">
              <a:spAutoFit/>
            </a:bodyPr>
            <a:lstStyle/>
            <a:p>
              <a:r>
                <a:rPr lang="en-US" sz="900" dirty="0"/>
                <a:t>0 or less</a:t>
              </a:r>
            </a:p>
          </p:txBody>
        </p:sp>
        <p:sp>
          <p:nvSpPr>
            <p:cNvPr id="14" name="TextBox 13">
              <a:extLst>
                <a:ext uri="{FF2B5EF4-FFF2-40B4-BE49-F238E27FC236}">
                  <a16:creationId xmlns:a16="http://schemas.microsoft.com/office/drawing/2014/main" id="{360DABA9-5847-4175-C2C3-596A278195DA}"/>
                </a:ext>
              </a:extLst>
            </p:cNvPr>
            <p:cNvSpPr txBox="1"/>
            <p:nvPr/>
          </p:nvSpPr>
          <p:spPr>
            <a:xfrm>
              <a:off x="6858179" y="5025707"/>
              <a:ext cx="626089" cy="138499"/>
            </a:xfrm>
            <a:prstGeom prst="rect">
              <a:avLst/>
            </a:prstGeom>
            <a:noFill/>
          </p:spPr>
          <p:txBody>
            <a:bodyPr wrap="square" lIns="0" tIns="0" rIns="0" bIns="0" rtlCol="0">
              <a:spAutoFit/>
            </a:bodyPr>
            <a:lstStyle/>
            <a:p>
              <a:r>
                <a:rPr lang="en-US" sz="900" dirty="0"/>
                <a:t>0-5%</a:t>
              </a:r>
            </a:p>
          </p:txBody>
        </p:sp>
        <p:sp>
          <p:nvSpPr>
            <p:cNvPr id="15" name="TextBox 14">
              <a:extLst>
                <a:ext uri="{FF2B5EF4-FFF2-40B4-BE49-F238E27FC236}">
                  <a16:creationId xmlns:a16="http://schemas.microsoft.com/office/drawing/2014/main" id="{0C51CB96-E571-D717-C844-CB5331BFD968}"/>
                </a:ext>
              </a:extLst>
            </p:cNvPr>
            <p:cNvSpPr txBox="1"/>
            <p:nvPr/>
          </p:nvSpPr>
          <p:spPr>
            <a:xfrm>
              <a:off x="6858179" y="5216922"/>
              <a:ext cx="626089" cy="138499"/>
            </a:xfrm>
            <a:prstGeom prst="rect">
              <a:avLst/>
            </a:prstGeom>
            <a:noFill/>
          </p:spPr>
          <p:txBody>
            <a:bodyPr wrap="square" lIns="0" tIns="0" rIns="0" bIns="0" rtlCol="0">
              <a:spAutoFit/>
            </a:bodyPr>
            <a:lstStyle/>
            <a:p>
              <a:r>
                <a:rPr lang="en-US" sz="900" dirty="0"/>
                <a:t>5.1-25%</a:t>
              </a:r>
            </a:p>
          </p:txBody>
        </p:sp>
        <p:sp>
          <p:nvSpPr>
            <p:cNvPr id="16" name="TextBox 15">
              <a:extLst>
                <a:ext uri="{FF2B5EF4-FFF2-40B4-BE49-F238E27FC236}">
                  <a16:creationId xmlns:a16="http://schemas.microsoft.com/office/drawing/2014/main" id="{7C7B24EE-538C-C9FB-646C-DE871653CC88}"/>
                </a:ext>
              </a:extLst>
            </p:cNvPr>
            <p:cNvSpPr txBox="1"/>
            <p:nvPr/>
          </p:nvSpPr>
          <p:spPr>
            <a:xfrm>
              <a:off x="6858179" y="5408137"/>
              <a:ext cx="626089" cy="138499"/>
            </a:xfrm>
            <a:prstGeom prst="rect">
              <a:avLst/>
            </a:prstGeom>
            <a:noFill/>
          </p:spPr>
          <p:txBody>
            <a:bodyPr wrap="square" lIns="0" tIns="0" rIns="0" bIns="0" rtlCol="0">
              <a:spAutoFit/>
            </a:bodyPr>
            <a:lstStyle/>
            <a:p>
              <a:r>
                <a:rPr lang="en-US" sz="900" dirty="0"/>
                <a:t>25.1-75%</a:t>
              </a:r>
            </a:p>
          </p:txBody>
        </p:sp>
        <p:sp>
          <p:nvSpPr>
            <p:cNvPr id="17" name="TextBox 16">
              <a:extLst>
                <a:ext uri="{FF2B5EF4-FFF2-40B4-BE49-F238E27FC236}">
                  <a16:creationId xmlns:a16="http://schemas.microsoft.com/office/drawing/2014/main" id="{961DCCB7-7D6F-C54E-7930-D9DE6CA6320B}"/>
                </a:ext>
              </a:extLst>
            </p:cNvPr>
            <p:cNvSpPr txBox="1"/>
            <p:nvPr/>
          </p:nvSpPr>
          <p:spPr>
            <a:xfrm>
              <a:off x="6858179" y="5599352"/>
              <a:ext cx="626089" cy="138499"/>
            </a:xfrm>
            <a:prstGeom prst="rect">
              <a:avLst/>
            </a:prstGeom>
            <a:noFill/>
          </p:spPr>
          <p:txBody>
            <a:bodyPr wrap="square" lIns="0" tIns="0" rIns="0" bIns="0" rtlCol="0">
              <a:spAutoFit/>
            </a:bodyPr>
            <a:lstStyle/>
            <a:p>
              <a:r>
                <a:rPr lang="en-US" sz="900" dirty="0"/>
                <a:t>75.1-100%</a:t>
              </a:r>
            </a:p>
          </p:txBody>
        </p:sp>
        <p:sp>
          <p:nvSpPr>
            <p:cNvPr id="18" name="TextBox 17">
              <a:extLst>
                <a:ext uri="{FF2B5EF4-FFF2-40B4-BE49-F238E27FC236}">
                  <a16:creationId xmlns:a16="http://schemas.microsoft.com/office/drawing/2014/main" id="{DADD2011-E17B-9F6A-3883-11F99FF73F10}"/>
                </a:ext>
              </a:extLst>
            </p:cNvPr>
            <p:cNvSpPr txBox="1"/>
            <p:nvPr/>
          </p:nvSpPr>
          <p:spPr>
            <a:xfrm>
              <a:off x="6658155" y="4490523"/>
              <a:ext cx="1596846" cy="307777"/>
            </a:xfrm>
            <a:prstGeom prst="rect">
              <a:avLst/>
            </a:prstGeom>
            <a:noFill/>
          </p:spPr>
          <p:txBody>
            <a:bodyPr wrap="square" lIns="0" tIns="0" rIns="0" bIns="0" rtlCol="0">
              <a:spAutoFit/>
            </a:bodyPr>
            <a:lstStyle/>
            <a:p>
              <a:r>
                <a:rPr lang="en-US" sz="1000" b="1" dirty="0"/>
                <a:t>Projected Percent Change 2020-2050</a:t>
              </a:r>
            </a:p>
          </p:txBody>
        </p:sp>
        <p:sp>
          <p:nvSpPr>
            <p:cNvPr id="19" name="Rectangle 18">
              <a:extLst>
                <a:ext uri="{FF2B5EF4-FFF2-40B4-BE49-F238E27FC236}">
                  <a16:creationId xmlns:a16="http://schemas.microsoft.com/office/drawing/2014/main" id="{1889DCEA-E04D-8AE1-B549-571C5121660F}"/>
                </a:ext>
              </a:extLst>
            </p:cNvPr>
            <p:cNvSpPr/>
            <p:nvPr/>
          </p:nvSpPr>
          <p:spPr>
            <a:xfrm>
              <a:off x="6658155" y="5785755"/>
              <a:ext cx="133170" cy="133170"/>
            </a:xfrm>
            <a:prstGeom prst="rect">
              <a:avLst/>
            </a:prstGeom>
            <a:solidFill>
              <a:srgbClr val="83503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00672D8-A204-0189-69E8-B7E5CA2DE111}"/>
                </a:ext>
              </a:extLst>
            </p:cNvPr>
            <p:cNvSpPr txBox="1"/>
            <p:nvPr/>
          </p:nvSpPr>
          <p:spPr>
            <a:xfrm>
              <a:off x="6858178" y="5790565"/>
              <a:ext cx="626089" cy="138499"/>
            </a:xfrm>
            <a:prstGeom prst="rect">
              <a:avLst/>
            </a:prstGeom>
            <a:noFill/>
          </p:spPr>
          <p:txBody>
            <a:bodyPr wrap="square" lIns="0" tIns="0" rIns="0" bIns="0" rtlCol="0">
              <a:spAutoFit/>
            </a:bodyPr>
            <a:lstStyle/>
            <a:p>
              <a:r>
                <a:rPr lang="en-US" sz="900" dirty="0"/>
                <a:t>100.1-350%</a:t>
              </a:r>
            </a:p>
          </p:txBody>
        </p:sp>
      </p:grpSp>
      <p:sp>
        <p:nvSpPr>
          <p:cNvPr id="26" name="Google Shape;108;p2">
            <a:extLst>
              <a:ext uri="{FF2B5EF4-FFF2-40B4-BE49-F238E27FC236}">
                <a16:creationId xmlns:a16="http://schemas.microsoft.com/office/drawing/2014/main" id="{BD99ECDA-4A8B-28B8-8EB4-696F22139604}"/>
              </a:ext>
            </a:extLst>
          </p:cNvPr>
          <p:cNvSpPr/>
          <p:nvPr/>
        </p:nvSpPr>
        <p:spPr>
          <a:xfrm>
            <a:off x="350078" y="2543628"/>
            <a:ext cx="1798036" cy="533104"/>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 name="Google Shape;110;p2">
            <a:extLst>
              <a:ext uri="{FF2B5EF4-FFF2-40B4-BE49-F238E27FC236}">
                <a16:creationId xmlns:a16="http://schemas.microsoft.com/office/drawing/2014/main" id="{73B34EE2-62FF-579F-8412-7CE629768A60}"/>
              </a:ext>
            </a:extLst>
          </p:cNvPr>
          <p:cNvSpPr txBox="1"/>
          <p:nvPr/>
        </p:nvSpPr>
        <p:spPr>
          <a:xfrm>
            <a:off x="350078" y="2003954"/>
            <a:ext cx="3514587"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And it’s </a:t>
            </a:r>
          </a:p>
          <a:p>
            <a:pPr marL="0" marR="0" lvl="0" indent="0" algn="l" rtl="0">
              <a:spcBef>
                <a:spcPts val="0"/>
              </a:spcBef>
              <a:spcAft>
                <a:spcPts val="0"/>
              </a:spcAft>
              <a:buNone/>
            </a:pPr>
            <a:r>
              <a:rPr lang="en-US" sz="3200" dirty="0">
                <a:solidFill>
                  <a:schemeClr val="lt1"/>
                </a:solidFill>
              </a:rPr>
              <a:t>changing the Texas landscape.</a:t>
            </a:r>
            <a:endParaRPr dirty="0"/>
          </a:p>
        </p:txBody>
      </p:sp>
    </p:spTree>
    <p:extLst>
      <p:ext uri="{BB962C8B-B14F-4D97-AF65-F5344CB8AC3E}">
        <p14:creationId xmlns:p14="http://schemas.microsoft.com/office/powerpoint/2010/main" val="89403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TextBox 4">
            <a:extLst>
              <a:ext uri="{FF2B5EF4-FFF2-40B4-BE49-F238E27FC236}">
                <a16:creationId xmlns:a16="http://schemas.microsoft.com/office/drawing/2014/main" id="{CE972156-BDF5-19E8-2C8F-41FD55E68CB3}"/>
              </a:ext>
            </a:extLst>
          </p:cNvPr>
          <p:cNvSpPr txBox="1"/>
          <p:nvPr/>
        </p:nvSpPr>
        <p:spPr>
          <a:xfrm>
            <a:off x="366075" y="5308072"/>
            <a:ext cx="3388524" cy="400110"/>
          </a:xfrm>
          <a:prstGeom prst="rect">
            <a:avLst/>
          </a:prstGeom>
          <a:noFill/>
        </p:spPr>
        <p:txBody>
          <a:bodyPr wrap="square" rtlCol="0">
            <a:spAutoFit/>
          </a:bodyPr>
          <a:lstStyle/>
          <a:p>
            <a:r>
              <a:rPr lang="en-US" sz="1000" dirty="0">
                <a:solidFill>
                  <a:schemeClr val="bg1"/>
                </a:solidFill>
              </a:rPr>
              <a:t>SOURCE: US Census Bureau, 2010 and 2020 Census, P.L. 94-171 Redistricting Files</a:t>
            </a:r>
          </a:p>
        </p:txBody>
      </p:sp>
      <p:sp>
        <p:nvSpPr>
          <p:cNvPr id="4" name="Google Shape;108;p2">
            <a:extLst>
              <a:ext uri="{FF2B5EF4-FFF2-40B4-BE49-F238E27FC236}">
                <a16:creationId xmlns:a16="http://schemas.microsoft.com/office/drawing/2014/main" id="{E460CBF4-EF5C-CCD2-19F0-EB49E184EBDB}"/>
              </a:ext>
            </a:extLst>
          </p:cNvPr>
          <p:cNvSpPr/>
          <p:nvPr/>
        </p:nvSpPr>
        <p:spPr>
          <a:xfrm>
            <a:off x="350077" y="3025246"/>
            <a:ext cx="1731642" cy="533104"/>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110;p2">
            <a:extLst>
              <a:ext uri="{FF2B5EF4-FFF2-40B4-BE49-F238E27FC236}">
                <a16:creationId xmlns:a16="http://schemas.microsoft.com/office/drawing/2014/main" id="{26BE0258-0F09-2666-6E70-E9C0E215BDD0}"/>
              </a:ext>
            </a:extLst>
          </p:cNvPr>
          <p:cNvSpPr txBox="1"/>
          <p:nvPr/>
        </p:nvSpPr>
        <p:spPr>
          <a:xfrm>
            <a:off x="350078" y="2465962"/>
            <a:ext cx="249789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Who are the </a:t>
            </a:r>
            <a:r>
              <a:rPr lang="en-US" sz="3200" b="1" dirty="0">
                <a:solidFill>
                  <a:schemeClr val="lt1"/>
                </a:solidFill>
              </a:rPr>
              <a:t>people?</a:t>
            </a:r>
            <a:endParaRPr b="1" dirty="0"/>
          </a:p>
        </p:txBody>
      </p:sp>
      <p:sp>
        <p:nvSpPr>
          <p:cNvPr id="11" name="Rectangle 10">
            <a:extLst>
              <a:ext uri="{FF2B5EF4-FFF2-40B4-BE49-F238E27FC236}">
                <a16:creationId xmlns:a16="http://schemas.microsoft.com/office/drawing/2014/main" id="{8EF1E12A-BF17-82E4-47E3-FF103786AD35}"/>
              </a:ext>
            </a:extLst>
          </p:cNvPr>
          <p:cNvSpPr/>
          <p:nvPr/>
        </p:nvSpPr>
        <p:spPr>
          <a:xfrm>
            <a:off x="5520769" y="460971"/>
            <a:ext cx="6438901" cy="590931"/>
          </a:xfrm>
          <a:prstGeom prst="rect">
            <a:avLst/>
          </a:prstGeom>
        </p:spPr>
        <p:txBody>
          <a:bodyPr wrap="square" lIns="0">
            <a:spAutoFit/>
          </a:bodyPr>
          <a:lstStyle/>
          <a:p>
            <a:pPr lvl="0" defTabSz="914377">
              <a:lnSpc>
                <a:spcPct val="90000"/>
              </a:lnSpc>
              <a:spcBef>
                <a:spcPts val="1000"/>
              </a:spcBef>
              <a:defRPr/>
            </a:pPr>
            <a:r>
              <a:rPr lang="en-US" sz="1800" b="1" dirty="0">
                <a:solidFill>
                  <a:schemeClr val="tx1"/>
                </a:solidFill>
              </a:rPr>
              <a:t>Percent distribution of race/ethnic groups in Texas and select counties, 2016-2020</a:t>
            </a:r>
          </a:p>
        </p:txBody>
      </p:sp>
      <p:grpSp>
        <p:nvGrpSpPr>
          <p:cNvPr id="74" name="Group 73">
            <a:extLst>
              <a:ext uri="{FF2B5EF4-FFF2-40B4-BE49-F238E27FC236}">
                <a16:creationId xmlns:a16="http://schemas.microsoft.com/office/drawing/2014/main" id="{2760FBC4-A6F9-7FD2-9D73-4BDFC3627D0B}"/>
              </a:ext>
            </a:extLst>
          </p:cNvPr>
          <p:cNvGrpSpPr/>
          <p:nvPr/>
        </p:nvGrpSpPr>
        <p:grpSpPr>
          <a:xfrm>
            <a:off x="4802734" y="1764080"/>
            <a:ext cx="4404328" cy="3992570"/>
            <a:chOff x="4688872" y="1764080"/>
            <a:chExt cx="4658445" cy="4222930"/>
          </a:xfrm>
        </p:grpSpPr>
        <p:grpSp>
          <p:nvGrpSpPr>
            <p:cNvPr id="39" name="Group 38">
              <a:extLst>
                <a:ext uri="{FF2B5EF4-FFF2-40B4-BE49-F238E27FC236}">
                  <a16:creationId xmlns:a16="http://schemas.microsoft.com/office/drawing/2014/main" id="{98E3F129-6C41-A502-5EDE-34F29B9C7753}"/>
                </a:ext>
              </a:extLst>
            </p:cNvPr>
            <p:cNvGrpSpPr/>
            <p:nvPr/>
          </p:nvGrpSpPr>
          <p:grpSpPr>
            <a:xfrm>
              <a:off x="5377196" y="1834161"/>
              <a:ext cx="892240" cy="3784600"/>
              <a:chOff x="6838951" y="1955800"/>
              <a:chExt cx="545305" cy="3073399"/>
            </a:xfrm>
          </p:grpSpPr>
          <p:sp>
            <p:nvSpPr>
              <p:cNvPr id="19" name="Rectangle 18">
                <a:extLst>
                  <a:ext uri="{FF2B5EF4-FFF2-40B4-BE49-F238E27FC236}">
                    <a16:creationId xmlns:a16="http://schemas.microsoft.com/office/drawing/2014/main" id="{0E169A32-D0E9-96B6-7FE4-803FF9FB01E7}"/>
                  </a:ext>
                </a:extLst>
              </p:cNvPr>
              <p:cNvSpPr/>
              <p:nvPr/>
            </p:nvSpPr>
            <p:spPr>
              <a:xfrm>
                <a:off x="6838951" y="4648200"/>
                <a:ext cx="545305" cy="380999"/>
              </a:xfrm>
              <a:prstGeom prst="rect">
                <a:avLst/>
              </a:prstGeom>
              <a:solidFill>
                <a:srgbClr val="082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12.9%</a:t>
                </a:r>
                <a:endParaRPr lang="en-US" b="1" dirty="0"/>
              </a:p>
            </p:txBody>
          </p:sp>
          <p:sp>
            <p:nvSpPr>
              <p:cNvPr id="22" name="Rectangle 21">
                <a:extLst>
                  <a:ext uri="{FF2B5EF4-FFF2-40B4-BE49-F238E27FC236}">
                    <a16:creationId xmlns:a16="http://schemas.microsoft.com/office/drawing/2014/main" id="{2F1A6F79-D668-440A-8B4F-8DBA2F20795E}"/>
                  </a:ext>
                </a:extLst>
              </p:cNvPr>
              <p:cNvSpPr/>
              <p:nvPr/>
            </p:nvSpPr>
            <p:spPr>
              <a:xfrm>
                <a:off x="6838951" y="4602481"/>
                <a:ext cx="545305" cy="45719"/>
              </a:xfrm>
              <a:prstGeom prst="rect">
                <a:avLst/>
              </a:prstGeom>
              <a:solidFill>
                <a:srgbClr val="F7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38AF9B2-E31F-BC14-4A87-DE5CA556B278}"/>
                  </a:ext>
                </a:extLst>
              </p:cNvPr>
              <p:cNvSpPr/>
              <p:nvPr/>
            </p:nvSpPr>
            <p:spPr>
              <a:xfrm>
                <a:off x="6838951" y="4457703"/>
                <a:ext cx="545305" cy="152398"/>
              </a:xfrm>
              <a:prstGeom prst="rect">
                <a:avLst/>
              </a:prstGeom>
              <a:solidFill>
                <a:srgbClr val="FC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5.2%</a:t>
                </a:r>
                <a:endParaRPr lang="en-US" sz="1200" b="1" dirty="0">
                  <a:solidFill>
                    <a:schemeClr val="tx1"/>
                  </a:solidFill>
                </a:endParaRPr>
              </a:p>
            </p:txBody>
          </p:sp>
          <p:sp>
            <p:nvSpPr>
              <p:cNvPr id="26" name="Rectangle 25">
                <a:extLst>
                  <a:ext uri="{FF2B5EF4-FFF2-40B4-BE49-F238E27FC236}">
                    <a16:creationId xmlns:a16="http://schemas.microsoft.com/office/drawing/2014/main" id="{702CDC8D-2432-A163-632E-F520F44A370E}"/>
                  </a:ext>
                </a:extLst>
              </p:cNvPr>
              <p:cNvSpPr/>
              <p:nvPr/>
            </p:nvSpPr>
            <p:spPr>
              <a:xfrm>
                <a:off x="6838951" y="4397375"/>
                <a:ext cx="545305" cy="6032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DD7AAB5-26B6-18F6-0B9D-161052DDADCD}"/>
                  </a:ext>
                </a:extLst>
              </p:cNvPr>
              <p:cNvSpPr/>
              <p:nvPr/>
            </p:nvSpPr>
            <p:spPr>
              <a:xfrm>
                <a:off x="6838951" y="3200401"/>
                <a:ext cx="545305" cy="1200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39.7%</a:t>
                </a:r>
                <a:endParaRPr lang="en-US" b="1" dirty="0"/>
              </a:p>
            </p:txBody>
          </p:sp>
          <p:sp>
            <p:nvSpPr>
              <p:cNvPr id="30" name="Rectangle 29">
                <a:extLst>
                  <a:ext uri="{FF2B5EF4-FFF2-40B4-BE49-F238E27FC236}">
                    <a16:creationId xmlns:a16="http://schemas.microsoft.com/office/drawing/2014/main" id="{0E0C4230-BFFB-6D8A-2A91-6CB3EFCEFA73}"/>
                  </a:ext>
                </a:extLst>
              </p:cNvPr>
              <p:cNvSpPr/>
              <p:nvPr/>
            </p:nvSpPr>
            <p:spPr>
              <a:xfrm>
                <a:off x="6838951" y="1955800"/>
                <a:ext cx="545305" cy="1257301"/>
              </a:xfrm>
              <a:prstGeom prst="rect">
                <a:avLst/>
              </a:prstGeom>
              <a:solidFill>
                <a:srgbClr val="F26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41.2%</a:t>
                </a:r>
                <a:endParaRPr lang="en-US" b="1" dirty="0"/>
              </a:p>
            </p:txBody>
          </p:sp>
        </p:grpSp>
        <p:grpSp>
          <p:nvGrpSpPr>
            <p:cNvPr id="38" name="Group 37">
              <a:extLst>
                <a:ext uri="{FF2B5EF4-FFF2-40B4-BE49-F238E27FC236}">
                  <a16:creationId xmlns:a16="http://schemas.microsoft.com/office/drawing/2014/main" id="{83641277-5984-4CE7-CF3C-53D32924BD82}"/>
                </a:ext>
              </a:extLst>
            </p:cNvPr>
            <p:cNvGrpSpPr/>
            <p:nvPr/>
          </p:nvGrpSpPr>
          <p:grpSpPr>
            <a:xfrm>
              <a:off x="6735278" y="1834161"/>
              <a:ext cx="892240" cy="3784600"/>
              <a:chOff x="8618152" y="1955800"/>
              <a:chExt cx="545305" cy="3073399"/>
            </a:xfrm>
          </p:grpSpPr>
          <p:sp>
            <p:nvSpPr>
              <p:cNvPr id="27" name="Rectangle 26">
                <a:extLst>
                  <a:ext uri="{FF2B5EF4-FFF2-40B4-BE49-F238E27FC236}">
                    <a16:creationId xmlns:a16="http://schemas.microsoft.com/office/drawing/2014/main" id="{CFA0F3A1-BD5E-15F4-D035-FBCB69B75070}"/>
                  </a:ext>
                </a:extLst>
              </p:cNvPr>
              <p:cNvSpPr/>
              <p:nvPr/>
            </p:nvSpPr>
            <p:spPr>
              <a:xfrm>
                <a:off x="8618152" y="4784413"/>
                <a:ext cx="545305" cy="603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848EC26-CF6B-EA62-4685-5C83D7475AFD}"/>
                  </a:ext>
                </a:extLst>
              </p:cNvPr>
              <p:cNvSpPr/>
              <p:nvPr/>
            </p:nvSpPr>
            <p:spPr>
              <a:xfrm>
                <a:off x="8618152" y="4929189"/>
                <a:ext cx="545305" cy="100010"/>
              </a:xfrm>
              <a:prstGeom prst="rect">
                <a:avLst/>
              </a:prstGeom>
              <a:solidFill>
                <a:srgbClr val="082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t>3.5%</a:t>
                </a:r>
                <a:endParaRPr lang="en-US" sz="800" b="1" dirty="0"/>
              </a:p>
            </p:txBody>
          </p:sp>
          <p:sp>
            <p:nvSpPr>
              <p:cNvPr id="23" name="Rectangle 22">
                <a:extLst>
                  <a:ext uri="{FF2B5EF4-FFF2-40B4-BE49-F238E27FC236}">
                    <a16:creationId xmlns:a16="http://schemas.microsoft.com/office/drawing/2014/main" id="{F8BA6949-E5A6-161F-4E8F-C8987A825250}"/>
                  </a:ext>
                </a:extLst>
              </p:cNvPr>
              <p:cNvSpPr/>
              <p:nvPr/>
            </p:nvSpPr>
            <p:spPr>
              <a:xfrm>
                <a:off x="8618152" y="4883470"/>
                <a:ext cx="545305" cy="45719"/>
              </a:xfrm>
              <a:prstGeom prst="rect">
                <a:avLst/>
              </a:prstGeom>
              <a:solidFill>
                <a:srgbClr val="F7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200E58-F7D4-16CC-AF24-F5F75AA3BA62}"/>
                  </a:ext>
                </a:extLst>
              </p:cNvPr>
              <p:cNvSpPr/>
              <p:nvPr/>
            </p:nvSpPr>
            <p:spPr>
              <a:xfrm>
                <a:off x="8618152" y="4837751"/>
                <a:ext cx="545305" cy="45719"/>
              </a:xfrm>
              <a:prstGeom prst="rect">
                <a:avLst/>
              </a:prstGeom>
              <a:solidFill>
                <a:srgbClr val="FC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 </a:t>
                </a:r>
                <a:r>
                  <a:rPr lang="en-GB" sz="800" b="1" dirty="0">
                    <a:solidFill>
                      <a:schemeClr val="tx1"/>
                    </a:solidFill>
                  </a:rPr>
                  <a:t>1.8%</a:t>
                </a:r>
                <a:endParaRPr lang="en-US" sz="800" b="1" dirty="0">
                  <a:solidFill>
                    <a:schemeClr val="tx1"/>
                  </a:solidFill>
                </a:endParaRPr>
              </a:p>
            </p:txBody>
          </p:sp>
          <p:sp>
            <p:nvSpPr>
              <p:cNvPr id="29" name="Rectangle 28">
                <a:extLst>
                  <a:ext uri="{FF2B5EF4-FFF2-40B4-BE49-F238E27FC236}">
                    <a16:creationId xmlns:a16="http://schemas.microsoft.com/office/drawing/2014/main" id="{047D54F7-1990-B99C-561B-92D58EF27C89}"/>
                  </a:ext>
                </a:extLst>
              </p:cNvPr>
              <p:cNvSpPr/>
              <p:nvPr/>
            </p:nvSpPr>
            <p:spPr>
              <a:xfrm>
                <a:off x="8618152" y="4079874"/>
                <a:ext cx="545305" cy="7035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23.1%</a:t>
                </a:r>
                <a:endParaRPr lang="en-US" b="1" dirty="0"/>
              </a:p>
            </p:txBody>
          </p:sp>
          <p:sp>
            <p:nvSpPr>
              <p:cNvPr id="31" name="Rectangle 30">
                <a:extLst>
                  <a:ext uri="{FF2B5EF4-FFF2-40B4-BE49-F238E27FC236}">
                    <a16:creationId xmlns:a16="http://schemas.microsoft.com/office/drawing/2014/main" id="{85632349-A3E0-39A4-24EF-0E8EB539140D}"/>
                  </a:ext>
                </a:extLst>
              </p:cNvPr>
              <p:cNvSpPr/>
              <p:nvPr/>
            </p:nvSpPr>
            <p:spPr>
              <a:xfrm>
                <a:off x="8618152" y="1955800"/>
                <a:ext cx="545305" cy="2123120"/>
              </a:xfrm>
              <a:prstGeom prst="rect">
                <a:avLst/>
              </a:prstGeom>
              <a:solidFill>
                <a:srgbClr val="F26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70.0%</a:t>
                </a:r>
                <a:endParaRPr lang="en-US" b="1" dirty="0"/>
              </a:p>
            </p:txBody>
          </p:sp>
        </p:grpSp>
        <p:grpSp>
          <p:nvGrpSpPr>
            <p:cNvPr id="37" name="Group 36">
              <a:extLst>
                <a:ext uri="{FF2B5EF4-FFF2-40B4-BE49-F238E27FC236}">
                  <a16:creationId xmlns:a16="http://schemas.microsoft.com/office/drawing/2014/main" id="{B2C4E84A-27CC-F661-08A5-6517AF401AA9}"/>
                </a:ext>
              </a:extLst>
            </p:cNvPr>
            <p:cNvGrpSpPr/>
            <p:nvPr/>
          </p:nvGrpSpPr>
          <p:grpSpPr>
            <a:xfrm>
              <a:off x="8093362" y="1834161"/>
              <a:ext cx="892240" cy="3784600"/>
              <a:chOff x="10392987" y="1955800"/>
              <a:chExt cx="545305" cy="3073399"/>
            </a:xfrm>
          </p:grpSpPr>
          <p:sp>
            <p:nvSpPr>
              <p:cNvPr id="21" name="Rectangle 20">
                <a:extLst>
                  <a:ext uri="{FF2B5EF4-FFF2-40B4-BE49-F238E27FC236}">
                    <a16:creationId xmlns:a16="http://schemas.microsoft.com/office/drawing/2014/main" id="{608B04E3-52CF-D4AE-1083-19F3E710DBD0}"/>
                  </a:ext>
                </a:extLst>
              </p:cNvPr>
              <p:cNvSpPr/>
              <p:nvPr/>
            </p:nvSpPr>
            <p:spPr>
              <a:xfrm>
                <a:off x="10392987" y="4700588"/>
                <a:ext cx="545305" cy="328611"/>
              </a:xfrm>
              <a:prstGeom prst="rect">
                <a:avLst/>
              </a:prstGeom>
              <a:solidFill>
                <a:srgbClr val="082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11.1%</a:t>
                </a:r>
                <a:endParaRPr lang="en-US" b="1" dirty="0"/>
              </a:p>
            </p:txBody>
          </p:sp>
          <p:sp>
            <p:nvSpPr>
              <p:cNvPr id="32" name="Rectangle 31">
                <a:extLst>
                  <a:ext uri="{FF2B5EF4-FFF2-40B4-BE49-F238E27FC236}">
                    <a16:creationId xmlns:a16="http://schemas.microsoft.com/office/drawing/2014/main" id="{09244FAA-D354-AC17-8BE0-5A3829B3D387}"/>
                  </a:ext>
                </a:extLst>
              </p:cNvPr>
              <p:cNvSpPr/>
              <p:nvPr/>
            </p:nvSpPr>
            <p:spPr>
              <a:xfrm>
                <a:off x="10392987" y="1955800"/>
                <a:ext cx="545305" cy="1301750"/>
              </a:xfrm>
              <a:prstGeom prst="rect">
                <a:avLst/>
              </a:prstGeom>
              <a:solidFill>
                <a:srgbClr val="F26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43.2%</a:t>
                </a:r>
                <a:endParaRPr lang="en-US" b="1" dirty="0"/>
              </a:p>
            </p:txBody>
          </p:sp>
          <p:sp>
            <p:nvSpPr>
              <p:cNvPr id="33" name="Rectangle 32">
                <a:extLst>
                  <a:ext uri="{FF2B5EF4-FFF2-40B4-BE49-F238E27FC236}">
                    <a16:creationId xmlns:a16="http://schemas.microsoft.com/office/drawing/2014/main" id="{1D70840C-D3A8-1392-64EC-CCACF87837B7}"/>
                  </a:ext>
                </a:extLst>
              </p:cNvPr>
              <p:cNvSpPr/>
              <p:nvPr/>
            </p:nvSpPr>
            <p:spPr>
              <a:xfrm>
                <a:off x="10392987" y="3257550"/>
                <a:ext cx="545305" cy="11620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39.1%</a:t>
                </a:r>
                <a:endParaRPr lang="en-US" b="1" dirty="0"/>
              </a:p>
            </p:txBody>
          </p:sp>
          <p:sp>
            <p:nvSpPr>
              <p:cNvPr id="34" name="Rectangle 33">
                <a:extLst>
                  <a:ext uri="{FF2B5EF4-FFF2-40B4-BE49-F238E27FC236}">
                    <a16:creationId xmlns:a16="http://schemas.microsoft.com/office/drawing/2014/main" id="{F2D1C209-F348-54E8-5628-B7ECB24FF8AA}"/>
                  </a:ext>
                </a:extLst>
              </p:cNvPr>
              <p:cNvSpPr/>
              <p:nvPr/>
            </p:nvSpPr>
            <p:spPr>
              <a:xfrm>
                <a:off x="10392987" y="4419601"/>
                <a:ext cx="545305" cy="69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71CEA62-7866-EF92-6EA4-067D48E59820}"/>
                  </a:ext>
                </a:extLst>
              </p:cNvPr>
              <p:cNvSpPr/>
              <p:nvPr/>
            </p:nvSpPr>
            <p:spPr>
              <a:xfrm>
                <a:off x="10392987" y="4487140"/>
                <a:ext cx="545305" cy="167410"/>
              </a:xfrm>
              <a:prstGeom prst="rect">
                <a:avLst/>
              </a:prstGeom>
              <a:solidFill>
                <a:srgbClr val="FC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5.8%</a:t>
                </a:r>
                <a:endParaRPr lang="en-US" sz="1200" b="1" dirty="0">
                  <a:solidFill>
                    <a:schemeClr val="tx1"/>
                  </a:solidFill>
                </a:endParaRPr>
              </a:p>
            </p:txBody>
          </p:sp>
          <p:sp>
            <p:nvSpPr>
              <p:cNvPr id="36" name="Rectangle 35">
                <a:extLst>
                  <a:ext uri="{FF2B5EF4-FFF2-40B4-BE49-F238E27FC236}">
                    <a16:creationId xmlns:a16="http://schemas.microsoft.com/office/drawing/2014/main" id="{21780820-FF85-C805-8CC3-87BD5BBD26B0}"/>
                  </a:ext>
                </a:extLst>
              </p:cNvPr>
              <p:cNvSpPr/>
              <p:nvPr/>
            </p:nvSpPr>
            <p:spPr>
              <a:xfrm>
                <a:off x="10392987" y="4655596"/>
                <a:ext cx="545305" cy="45719"/>
              </a:xfrm>
              <a:prstGeom prst="rect">
                <a:avLst/>
              </a:prstGeom>
              <a:solidFill>
                <a:srgbClr val="F7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Rectangle 42">
              <a:extLst>
                <a:ext uri="{FF2B5EF4-FFF2-40B4-BE49-F238E27FC236}">
                  <a16:creationId xmlns:a16="http://schemas.microsoft.com/office/drawing/2014/main" id="{C9737BE0-39F9-C473-D03A-DF369C2222A1}"/>
                </a:ext>
              </a:extLst>
            </p:cNvPr>
            <p:cNvSpPr/>
            <p:nvPr/>
          </p:nvSpPr>
          <p:spPr>
            <a:xfrm>
              <a:off x="6795628" y="5728478"/>
              <a:ext cx="892240" cy="258532"/>
            </a:xfrm>
            <a:prstGeom prst="rect">
              <a:avLst/>
            </a:prstGeom>
          </p:spPr>
          <p:txBody>
            <a:bodyPr wrap="square">
              <a:spAutoFit/>
            </a:bodyPr>
            <a:lstStyle/>
            <a:p>
              <a:pPr lvl="0" algn="ctr" defTabSz="914377">
                <a:lnSpc>
                  <a:spcPct val="90000"/>
                </a:lnSpc>
                <a:spcBef>
                  <a:spcPts val="1000"/>
                </a:spcBef>
                <a:defRPr/>
              </a:pPr>
              <a:r>
                <a:rPr lang="en-GB" sz="1200" b="1" dirty="0">
                  <a:solidFill>
                    <a:schemeClr val="tx1"/>
                  </a:solidFill>
                </a:rPr>
                <a:t>Randall</a:t>
              </a:r>
              <a:endParaRPr lang="en-US" sz="1200" b="1" dirty="0">
                <a:solidFill>
                  <a:schemeClr val="tx1"/>
                </a:solidFill>
              </a:endParaRPr>
            </a:p>
          </p:txBody>
        </p:sp>
        <p:sp>
          <p:nvSpPr>
            <p:cNvPr id="44" name="Rectangle 43">
              <a:extLst>
                <a:ext uri="{FF2B5EF4-FFF2-40B4-BE49-F238E27FC236}">
                  <a16:creationId xmlns:a16="http://schemas.microsoft.com/office/drawing/2014/main" id="{6238F6AA-019A-357A-FE81-048C591A0C23}"/>
                </a:ext>
              </a:extLst>
            </p:cNvPr>
            <p:cNvSpPr/>
            <p:nvPr/>
          </p:nvSpPr>
          <p:spPr>
            <a:xfrm>
              <a:off x="8093362" y="5728478"/>
              <a:ext cx="892240" cy="258532"/>
            </a:xfrm>
            <a:prstGeom prst="rect">
              <a:avLst/>
            </a:prstGeom>
          </p:spPr>
          <p:txBody>
            <a:bodyPr wrap="square">
              <a:spAutoFit/>
            </a:bodyPr>
            <a:lstStyle/>
            <a:p>
              <a:pPr lvl="0" algn="ctr" defTabSz="914377">
                <a:lnSpc>
                  <a:spcPct val="90000"/>
                </a:lnSpc>
                <a:spcBef>
                  <a:spcPts val="1000"/>
                </a:spcBef>
                <a:defRPr/>
              </a:pPr>
              <a:r>
                <a:rPr lang="en-GB" sz="1200" b="1" dirty="0">
                  <a:solidFill>
                    <a:schemeClr val="tx1"/>
                  </a:solidFill>
                </a:rPr>
                <a:t>Potter</a:t>
              </a:r>
              <a:endParaRPr lang="en-US" sz="1200" b="1" dirty="0">
                <a:solidFill>
                  <a:schemeClr val="tx1"/>
                </a:solidFill>
              </a:endParaRPr>
            </a:p>
          </p:txBody>
        </p:sp>
        <p:grpSp>
          <p:nvGrpSpPr>
            <p:cNvPr id="73" name="Group 72">
              <a:extLst>
                <a:ext uri="{FF2B5EF4-FFF2-40B4-BE49-F238E27FC236}">
                  <a16:creationId xmlns:a16="http://schemas.microsoft.com/office/drawing/2014/main" id="{ACA9BD70-9569-A45E-A7F3-B40C77BD3CB9}"/>
                </a:ext>
              </a:extLst>
            </p:cNvPr>
            <p:cNvGrpSpPr/>
            <p:nvPr/>
          </p:nvGrpSpPr>
          <p:grpSpPr>
            <a:xfrm>
              <a:off x="4688872" y="1764080"/>
              <a:ext cx="660867" cy="3943901"/>
              <a:chOff x="4688872" y="1764080"/>
              <a:chExt cx="660867" cy="3943901"/>
            </a:xfrm>
          </p:grpSpPr>
          <p:sp>
            <p:nvSpPr>
              <p:cNvPr id="45" name="Rectangle 44">
                <a:extLst>
                  <a:ext uri="{FF2B5EF4-FFF2-40B4-BE49-F238E27FC236}">
                    <a16:creationId xmlns:a16="http://schemas.microsoft.com/office/drawing/2014/main" id="{930EFCD2-98B4-D87D-12EB-C08A9AD13A79}"/>
                  </a:ext>
                </a:extLst>
              </p:cNvPr>
              <p:cNvSpPr/>
              <p:nvPr/>
            </p:nvSpPr>
            <p:spPr>
              <a:xfrm>
                <a:off x="4688872" y="5463299"/>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0%</a:t>
                </a:r>
                <a:endParaRPr lang="en-US" sz="1100" dirty="0">
                  <a:solidFill>
                    <a:schemeClr val="tx1"/>
                  </a:solidFill>
                </a:endParaRPr>
              </a:p>
            </p:txBody>
          </p:sp>
          <p:sp>
            <p:nvSpPr>
              <p:cNvPr id="46" name="Rectangle 45">
                <a:extLst>
                  <a:ext uri="{FF2B5EF4-FFF2-40B4-BE49-F238E27FC236}">
                    <a16:creationId xmlns:a16="http://schemas.microsoft.com/office/drawing/2014/main" id="{AE52A9DD-4C2C-8488-77F6-C57653A55DE6}"/>
                  </a:ext>
                </a:extLst>
              </p:cNvPr>
              <p:cNvSpPr/>
              <p:nvPr/>
            </p:nvSpPr>
            <p:spPr>
              <a:xfrm>
                <a:off x="4688872" y="5093378"/>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10%</a:t>
                </a:r>
                <a:endParaRPr lang="en-US" sz="1100" dirty="0">
                  <a:solidFill>
                    <a:schemeClr val="tx1"/>
                  </a:solidFill>
                </a:endParaRPr>
              </a:p>
            </p:txBody>
          </p:sp>
          <p:sp>
            <p:nvSpPr>
              <p:cNvPr id="47" name="Rectangle 46">
                <a:extLst>
                  <a:ext uri="{FF2B5EF4-FFF2-40B4-BE49-F238E27FC236}">
                    <a16:creationId xmlns:a16="http://schemas.microsoft.com/office/drawing/2014/main" id="{64B0C015-56D0-DCCD-0693-B7D45945AFCB}"/>
                  </a:ext>
                </a:extLst>
              </p:cNvPr>
              <p:cNvSpPr/>
              <p:nvPr/>
            </p:nvSpPr>
            <p:spPr>
              <a:xfrm>
                <a:off x="4688872" y="4723456"/>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20%</a:t>
                </a:r>
                <a:endParaRPr lang="en-US" sz="1100" dirty="0">
                  <a:solidFill>
                    <a:schemeClr val="tx1"/>
                  </a:solidFill>
                </a:endParaRPr>
              </a:p>
            </p:txBody>
          </p:sp>
          <p:sp>
            <p:nvSpPr>
              <p:cNvPr id="48" name="Rectangle 47">
                <a:extLst>
                  <a:ext uri="{FF2B5EF4-FFF2-40B4-BE49-F238E27FC236}">
                    <a16:creationId xmlns:a16="http://schemas.microsoft.com/office/drawing/2014/main" id="{A1DBE4E0-D544-65AD-82DA-115BE121E309}"/>
                  </a:ext>
                </a:extLst>
              </p:cNvPr>
              <p:cNvSpPr/>
              <p:nvPr/>
            </p:nvSpPr>
            <p:spPr>
              <a:xfrm>
                <a:off x="4688872" y="4353534"/>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30%</a:t>
                </a:r>
                <a:endParaRPr lang="en-US" sz="1100" dirty="0">
                  <a:solidFill>
                    <a:schemeClr val="tx1"/>
                  </a:solidFill>
                </a:endParaRPr>
              </a:p>
            </p:txBody>
          </p:sp>
          <p:sp>
            <p:nvSpPr>
              <p:cNvPr id="49" name="Rectangle 48">
                <a:extLst>
                  <a:ext uri="{FF2B5EF4-FFF2-40B4-BE49-F238E27FC236}">
                    <a16:creationId xmlns:a16="http://schemas.microsoft.com/office/drawing/2014/main" id="{E855E87D-8B4B-C89D-B8B8-2B0AFB904351}"/>
                  </a:ext>
                </a:extLst>
              </p:cNvPr>
              <p:cNvSpPr/>
              <p:nvPr/>
            </p:nvSpPr>
            <p:spPr>
              <a:xfrm>
                <a:off x="4688872" y="3983612"/>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40%</a:t>
                </a:r>
                <a:endParaRPr lang="en-US" sz="1100" dirty="0">
                  <a:solidFill>
                    <a:schemeClr val="tx1"/>
                  </a:solidFill>
                </a:endParaRPr>
              </a:p>
            </p:txBody>
          </p:sp>
          <p:sp>
            <p:nvSpPr>
              <p:cNvPr id="50" name="Rectangle 49">
                <a:extLst>
                  <a:ext uri="{FF2B5EF4-FFF2-40B4-BE49-F238E27FC236}">
                    <a16:creationId xmlns:a16="http://schemas.microsoft.com/office/drawing/2014/main" id="{7640C68E-4DD5-77F6-2B1C-D6C9FCDB083E}"/>
                  </a:ext>
                </a:extLst>
              </p:cNvPr>
              <p:cNvSpPr/>
              <p:nvPr/>
            </p:nvSpPr>
            <p:spPr>
              <a:xfrm>
                <a:off x="4688872" y="3613690"/>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50%</a:t>
                </a:r>
                <a:endParaRPr lang="en-US" sz="1100" dirty="0">
                  <a:solidFill>
                    <a:schemeClr val="tx1"/>
                  </a:solidFill>
                </a:endParaRPr>
              </a:p>
            </p:txBody>
          </p:sp>
          <p:sp>
            <p:nvSpPr>
              <p:cNvPr id="51" name="Rectangle 50">
                <a:extLst>
                  <a:ext uri="{FF2B5EF4-FFF2-40B4-BE49-F238E27FC236}">
                    <a16:creationId xmlns:a16="http://schemas.microsoft.com/office/drawing/2014/main" id="{C1E0C8BC-0B03-56C1-78F8-A4394A4FC464}"/>
                  </a:ext>
                </a:extLst>
              </p:cNvPr>
              <p:cNvSpPr/>
              <p:nvPr/>
            </p:nvSpPr>
            <p:spPr>
              <a:xfrm>
                <a:off x="4688872" y="3243768"/>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60%</a:t>
                </a:r>
                <a:endParaRPr lang="en-US" sz="1100" dirty="0">
                  <a:solidFill>
                    <a:schemeClr val="tx1"/>
                  </a:solidFill>
                </a:endParaRPr>
              </a:p>
            </p:txBody>
          </p:sp>
          <p:sp>
            <p:nvSpPr>
              <p:cNvPr id="52" name="Rectangle 51">
                <a:extLst>
                  <a:ext uri="{FF2B5EF4-FFF2-40B4-BE49-F238E27FC236}">
                    <a16:creationId xmlns:a16="http://schemas.microsoft.com/office/drawing/2014/main" id="{216F7814-2584-C087-BDDE-E90E3550BE70}"/>
                  </a:ext>
                </a:extLst>
              </p:cNvPr>
              <p:cNvSpPr/>
              <p:nvPr/>
            </p:nvSpPr>
            <p:spPr>
              <a:xfrm>
                <a:off x="4688872" y="2873846"/>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70%</a:t>
                </a:r>
                <a:endParaRPr lang="en-US" sz="1100" dirty="0">
                  <a:solidFill>
                    <a:schemeClr val="tx1"/>
                  </a:solidFill>
                </a:endParaRPr>
              </a:p>
            </p:txBody>
          </p:sp>
          <p:sp>
            <p:nvSpPr>
              <p:cNvPr id="53" name="Rectangle 52">
                <a:extLst>
                  <a:ext uri="{FF2B5EF4-FFF2-40B4-BE49-F238E27FC236}">
                    <a16:creationId xmlns:a16="http://schemas.microsoft.com/office/drawing/2014/main" id="{1900B749-E0DB-3E14-6182-42A8AAB5E460}"/>
                  </a:ext>
                </a:extLst>
              </p:cNvPr>
              <p:cNvSpPr/>
              <p:nvPr/>
            </p:nvSpPr>
            <p:spPr>
              <a:xfrm>
                <a:off x="4688872" y="2503924"/>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80%</a:t>
                </a:r>
                <a:endParaRPr lang="en-US" sz="1100" dirty="0">
                  <a:solidFill>
                    <a:schemeClr val="tx1"/>
                  </a:solidFill>
                </a:endParaRPr>
              </a:p>
            </p:txBody>
          </p:sp>
          <p:sp>
            <p:nvSpPr>
              <p:cNvPr id="54" name="Rectangle 53">
                <a:extLst>
                  <a:ext uri="{FF2B5EF4-FFF2-40B4-BE49-F238E27FC236}">
                    <a16:creationId xmlns:a16="http://schemas.microsoft.com/office/drawing/2014/main" id="{4B93BC8D-2C3E-243F-BB3F-D1F6E5595C6C}"/>
                  </a:ext>
                </a:extLst>
              </p:cNvPr>
              <p:cNvSpPr/>
              <p:nvPr/>
            </p:nvSpPr>
            <p:spPr>
              <a:xfrm>
                <a:off x="4688872" y="2134002"/>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90%</a:t>
                </a:r>
                <a:endParaRPr lang="en-US" sz="1100" dirty="0">
                  <a:solidFill>
                    <a:schemeClr val="tx1"/>
                  </a:solidFill>
                </a:endParaRPr>
              </a:p>
            </p:txBody>
          </p:sp>
          <p:sp>
            <p:nvSpPr>
              <p:cNvPr id="55" name="Rectangle 54">
                <a:extLst>
                  <a:ext uri="{FF2B5EF4-FFF2-40B4-BE49-F238E27FC236}">
                    <a16:creationId xmlns:a16="http://schemas.microsoft.com/office/drawing/2014/main" id="{6585EFDC-9AE9-13C9-5FC9-35133440E420}"/>
                  </a:ext>
                </a:extLst>
              </p:cNvPr>
              <p:cNvSpPr/>
              <p:nvPr/>
            </p:nvSpPr>
            <p:spPr>
              <a:xfrm>
                <a:off x="4688872" y="1764080"/>
                <a:ext cx="660867" cy="244682"/>
              </a:xfrm>
              <a:prstGeom prst="rect">
                <a:avLst/>
              </a:prstGeom>
            </p:spPr>
            <p:txBody>
              <a:bodyPr wrap="square">
                <a:spAutoFit/>
              </a:bodyPr>
              <a:lstStyle/>
              <a:p>
                <a:pPr lvl="0" algn="ctr" defTabSz="914377">
                  <a:lnSpc>
                    <a:spcPct val="90000"/>
                  </a:lnSpc>
                  <a:spcBef>
                    <a:spcPts val="1000"/>
                  </a:spcBef>
                  <a:defRPr/>
                </a:pPr>
                <a:r>
                  <a:rPr lang="en-GB" sz="1100" dirty="0">
                    <a:solidFill>
                      <a:schemeClr val="tx1"/>
                    </a:solidFill>
                  </a:rPr>
                  <a:t>100%</a:t>
                </a:r>
                <a:endParaRPr lang="en-US" sz="1100" dirty="0">
                  <a:solidFill>
                    <a:schemeClr val="tx1"/>
                  </a:solidFill>
                </a:endParaRPr>
              </a:p>
            </p:txBody>
          </p:sp>
        </p:grpSp>
        <p:cxnSp>
          <p:nvCxnSpPr>
            <p:cNvPr id="57" name="Straight Connector 56">
              <a:extLst>
                <a:ext uri="{FF2B5EF4-FFF2-40B4-BE49-F238E27FC236}">
                  <a16:creationId xmlns:a16="http://schemas.microsoft.com/office/drawing/2014/main" id="{3371DF71-38CC-B78D-CFC5-F512C5223697}"/>
                </a:ext>
              </a:extLst>
            </p:cNvPr>
            <p:cNvCxnSpPr>
              <a:cxnSpLocks/>
            </p:cNvCxnSpPr>
            <p:nvPr/>
          </p:nvCxnSpPr>
          <p:spPr>
            <a:xfrm flipH="1">
              <a:off x="5241109" y="5618761"/>
              <a:ext cx="410620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DE32C702-083B-AA75-4202-FA610B4D932E}"/>
              </a:ext>
            </a:extLst>
          </p:cNvPr>
          <p:cNvGrpSpPr/>
          <p:nvPr/>
        </p:nvGrpSpPr>
        <p:grpSpPr>
          <a:xfrm>
            <a:off x="9207062" y="2757626"/>
            <a:ext cx="2758958" cy="244682"/>
            <a:chOff x="9207062" y="2757626"/>
            <a:chExt cx="2758958" cy="244682"/>
          </a:xfrm>
        </p:grpSpPr>
        <p:sp>
          <p:nvSpPr>
            <p:cNvPr id="61" name="Rectangle 60">
              <a:extLst>
                <a:ext uri="{FF2B5EF4-FFF2-40B4-BE49-F238E27FC236}">
                  <a16:creationId xmlns:a16="http://schemas.microsoft.com/office/drawing/2014/main" id="{C64E7B4C-C380-8EE1-3439-12A0AAAAC304}"/>
                </a:ext>
              </a:extLst>
            </p:cNvPr>
            <p:cNvSpPr/>
            <p:nvPr/>
          </p:nvSpPr>
          <p:spPr>
            <a:xfrm>
              <a:off x="9416611" y="2757626"/>
              <a:ext cx="2549409" cy="244682"/>
            </a:xfrm>
            <a:prstGeom prst="rect">
              <a:avLst/>
            </a:prstGeom>
          </p:spPr>
          <p:txBody>
            <a:bodyPr wrap="square">
              <a:spAutoFit/>
            </a:bodyPr>
            <a:lstStyle/>
            <a:p>
              <a:pPr lvl="0" defTabSz="914377">
                <a:lnSpc>
                  <a:spcPct val="90000"/>
                </a:lnSpc>
                <a:spcBef>
                  <a:spcPts val="1000"/>
                </a:spcBef>
                <a:defRPr/>
              </a:pPr>
              <a:r>
                <a:rPr lang="en-GB" sz="1100" dirty="0">
                  <a:solidFill>
                    <a:schemeClr val="tx1"/>
                  </a:solidFill>
                </a:rPr>
                <a:t>White alone, not Hispanic or Latino</a:t>
              </a:r>
              <a:endParaRPr lang="en-US" sz="1100" dirty="0">
                <a:solidFill>
                  <a:schemeClr val="tx1"/>
                </a:solidFill>
              </a:endParaRPr>
            </a:p>
          </p:txBody>
        </p:sp>
        <p:sp>
          <p:nvSpPr>
            <p:cNvPr id="67" name="Rectangle 66">
              <a:extLst>
                <a:ext uri="{FF2B5EF4-FFF2-40B4-BE49-F238E27FC236}">
                  <a16:creationId xmlns:a16="http://schemas.microsoft.com/office/drawing/2014/main" id="{4BB852CA-6466-64E6-3930-6BDDC6BB3703}"/>
                </a:ext>
              </a:extLst>
            </p:cNvPr>
            <p:cNvSpPr/>
            <p:nvPr/>
          </p:nvSpPr>
          <p:spPr>
            <a:xfrm>
              <a:off x="9207062" y="2775193"/>
              <a:ext cx="209549" cy="209549"/>
            </a:xfrm>
            <a:prstGeom prst="rect">
              <a:avLst/>
            </a:prstGeom>
            <a:solidFill>
              <a:srgbClr val="F26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2308543E-1CEE-B8E3-A0D7-456EE3E395CB}"/>
              </a:ext>
            </a:extLst>
          </p:cNvPr>
          <p:cNvGrpSpPr/>
          <p:nvPr/>
        </p:nvGrpSpPr>
        <p:grpSpPr>
          <a:xfrm>
            <a:off x="9207062" y="3072426"/>
            <a:ext cx="2758958" cy="244682"/>
            <a:chOff x="9207062" y="3097221"/>
            <a:chExt cx="2758958" cy="244682"/>
          </a:xfrm>
        </p:grpSpPr>
        <p:sp>
          <p:nvSpPr>
            <p:cNvPr id="62" name="Rectangle 61">
              <a:extLst>
                <a:ext uri="{FF2B5EF4-FFF2-40B4-BE49-F238E27FC236}">
                  <a16:creationId xmlns:a16="http://schemas.microsoft.com/office/drawing/2014/main" id="{A1F5E116-79FC-BB2E-D782-B8E797118545}"/>
                </a:ext>
              </a:extLst>
            </p:cNvPr>
            <p:cNvSpPr/>
            <p:nvPr/>
          </p:nvSpPr>
          <p:spPr>
            <a:xfrm>
              <a:off x="9416611" y="3097221"/>
              <a:ext cx="2549409" cy="244682"/>
            </a:xfrm>
            <a:prstGeom prst="rect">
              <a:avLst/>
            </a:prstGeom>
          </p:spPr>
          <p:txBody>
            <a:bodyPr wrap="square">
              <a:spAutoFit/>
            </a:bodyPr>
            <a:lstStyle/>
            <a:p>
              <a:pPr lvl="0" defTabSz="914377">
                <a:lnSpc>
                  <a:spcPct val="90000"/>
                </a:lnSpc>
                <a:spcBef>
                  <a:spcPts val="1000"/>
                </a:spcBef>
                <a:defRPr/>
              </a:pPr>
              <a:r>
                <a:rPr lang="en-GB" sz="1100" dirty="0">
                  <a:solidFill>
                    <a:schemeClr val="tx1"/>
                  </a:solidFill>
                </a:rPr>
                <a:t>Hispanic or Latino</a:t>
              </a:r>
              <a:endParaRPr lang="en-US" sz="1100" dirty="0">
                <a:solidFill>
                  <a:schemeClr val="tx1"/>
                </a:solidFill>
              </a:endParaRPr>
            </a:p>
          </p:txBody>
        </p:sp>
        <p:sp>
          <p:nvSpPr>
            <p:cNvPr id="68" name="Rectangle 67">
              <a:extLst>
                <a:ext uri="{FF2B5EF4-FFF2-40B4-BE49-F238E27FC236}">
                  <a16:creationId xmlns:a16="http://schemas.microsoft.com/office/drawing/2014/main" id="{F8E1325F-CC72-E069-F857-DCDFAE89CA65}"/>
                </a:ext>
              </a:extLst>
            </p:cNvPr>
            <p:cNvSpPr/>
            <p:nvPr/>
          </p:nvSpPr>
          <p:spPr>
            <a:xfrm>
              <a:off x="9207062" y="3114788"/>
              <a:ext cx="209549" cy="2095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32715E6D-6392-C013-347D-8EDED5CB6D1A}"/>
              </a:ext>
            </a:extLst>
          </p:cNvPr>
          <p:cNvGrpSpPr/>
          <p:nvPr/>
        </p:nvGrpSpPr>
        <p:grpSpPr>
          <a:xfrm>
            <a:off x="9207062" y="3387226"/>
            <a:ext cx="2758958" cy="244682"/>
            <a:chOff x="9207062" y="3441849"/>
            <a:chExt cx="2758958" cy="244682"/>
          </a:xfrm>
        </p:grpSpPr>
        <p:sp>
          <p:nvSpPr>
            <p:cNvPr id="63" name="Rectangle 62">
              <a:extLst>
                <a:ext uri="{FF2B5EF4-FFF2-40B4-BE49-F238E27FC236}">
                  <a16:creationId xmlns:a16="http://schemas.microsoft.com/office/drawing/2014/main" id="{369E8A02-CE02-6779-6E07-2B7F5E482E8C}"/>
                </a:ext>
              </a:extLst>
            </p:cNvPr>
            <p:cNvSpPr/>
            <p:nvPr/>
          </p:nvSpPr>
          <p:spPr>
            <a:xfrm>
              <a:off x="9416611" y="3441849"/>
              <a:ext cx="2549409" cy="244682"/>
            </a:xfrm>
            <a:prstGeom prst="rect">
              <a:avLst/>
            </a:prstGeom>
          </p:spPr>
          <p:txBody>
            <a:bodyPr wrap="square">
              <a:spAutoFit/>
            </a:bodyPr>
            <a:lstStyle/>
            <a:p>
              <a:pPr lvl="0" defTabSz="914377">
                <a:lnSpc>
                  <a:spcPct val="90000"/>
                </a:lnSpc>
                <a:spcBef>
                  <a:spcPts val="1000"/>
                </a:spcBef>
                <a:defRPr/>
              </a:pPr>
              <a:r>
                <a:rPr lang="en-GB" sz="1100" dirty="0">
                  <a:solidFill>
                    <a:schemeClr val="tx1"/>
                  </a:solidFill>
                </a:rPr>
                <a:t>Two or More Races</a:t>
              </a:r>
              <a:endParaRPr lang="en-US" sz="1100" dirty="0">
                <a:solidFill>
                  <a:schemeClr val="tx1"/>
                </a:solidFill>
              </a:endParaRPr>
            </a:p>
          </p:txBody>
        </p:sp>
        <p:sp>
          <p:nvSpPr>
            <p:cNvPr id="69" name="Rectangle 68">
              <a:extLst>
                <a:ext uri="{FF2B5EF4-FFF2-40B4-BE49-F238E27FC236}">
                  <a16:creationId xmlns:a16="http://schemas.microsoft.com/office/drawing/2014/main" id="{4D2A8BB5-7568-3B8E-4EE3-24E8AF2854A0}"/>
                </a:ext>
              </a:extLst>
            </p:cNvPr>
            <p:cNvSpPr/>
            <p:nvPr/>
          </p:nvSpPr>
          <p:spPr>
            <a:xfrm>
              <a:off x="9207062" y="3459416"/>
              <a:ext cx="209549" cy="209549"/>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 name="Group 81">
            <a:extLst>
              <a:ext uri="{FF2B5EF4-FFF2-40B4-BE49-F238E27FC236}">
                <a16:creationId xmlns:a16="http://schemas.microsoft.com/office/drawing/2014/main" id="{9F3A2DA5-3ECE-6219-1A1A-B7D28C67D211}"/>
              </a:ext>
            </a:extLst>
          </p:cNvPr>
          <p:cNvGrpSpPr/>
          <p:nvPr/>
        </p:nvGrpSpPr>
        <p:grpSpPr>
          <a:xfrm>
            <a:off x="9207062" y="3702026"/>
            <a:ext cx="2758958" cy="244682"/>
            <a:chOff x="9207062" y="3799756"/>
            <a:chExt cx="2758958" cy="244682"/>
          </a:xfrm>
        </p:grpSpPr>
        <p:sp>
          <p:nvSpPr>
            <p:cNvPr id="64" name="Rectangle 63">
              <a:extLst>
                <a:ext uri="{FF2B5EF4-FFF2-40B4-BE49-F238E27FC236}">
                  <a16:creationId xmlns:a16="http://schemas.microsoft.com/office/drawing/2014/main" id="{F1BA7864-ABCE-AA7D-313D-21D653E6A9FF}"/>
                </a:ext>
              </a:extLst>
            </p:cNvPr>
            <p:cNvSpPr/>
            <p:nvPr/>
          </p:nvSpPr>
          <p:spPr>
            <a:xfrm>
              <a:off x="9416611" y="3799756"/>
              <a:ext cx="2549409" cy="244682"/>
            </a:xfrm>
            <a:prstGeom prst="rect">
              <a:avLst/>
            </a:prstGeom>
          </p:spPr>
          <p:txBody>
            <a:bodyPr wrap="square">
              <a:spAutoFit/>
            </a:bodyPr>
            <a:lstStyle/>
            <a:p>
              <a:pPr lvl="0" defTabSz="914377">
                <a:lnSpc>
                  <a:spcPct val="90000"/>
                </a:lnSpc>
                <a:spcBef>
                  <a:spcPts val="1000"/>
                </a:spcBef>
                <a:defRPr/>
              </a:pPr>
              <a:r>
                <a:rPr lang="en-GB" sz="1100" dirty="0">
                  <a:solidFill>
                    <a:schemeClr val="tx1"/>
                  </a:solidFill>
                </a:rPr>
                <a:t>Asian</a:t>
              </a:r>
              <a:endParaRPr lang="en-US" sz="1100" dirty="0">
                <a:solidFill>
                  <a:schemeClr val="tx1"/>
                </a:solidFill>
              </a:endParaRPr>
            </a:p>
          </p:txBody>
        </p:sp>
        <p:sp>
          <p:nvSpPr>
            <p:cNvPr id="70" name="Rectangle 69">
              <a:extLst>
                <a:ext uri="{FF2B5EF4-FFF2-40B4-BE49-F238E27FC236}">
                  <a16:creationId xmlns:a16="http://schemas.microsoft.com/office/drawing/2014/main" id="{B4EC6D65-3DC0-E6F7-9F92-9FF1D8E0C986}"/>
                </a:ext>
              </a:extLst>
            </p:cNvPr>
            <p:cNvSpPr/>
            <p:nvPr/>
          </p:nvSpPr>
          <p:spPr>
            <a:xfrm>
              <a:off x="9207062" y="3817323"/>
              <a:ext cx="209549" cy="209549"/>
            </a:xfrm>
            <a:prstGeom prst="rect">
              <a:avLst/>
            </a:prstGeom>
            <a:solidFill>
              <a:srgbClr val="FC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ADC39297-B172-C340-C9C2-F3D7BC28C74D}"/>
              </a:ext>
            </a:extLst>
          </p:cNvPr>
          <p:cNvGrpSpPr/>
          <p:nvPr/>
        </p:nvGrpSpPr>
        <p:grpSpPr>
          <a:xfrm>
            <a:off x="9207062" y="4016826"/>
            <a:ext cx="2758958" cy="244682"/>
            <a:chOff x="9207062" y="4174344"/>
            <a:chExt cx="2758958" cy="244682"/>
          </a:xfrm>
        </p:grpSpPr>
        <p:sp>
          <p:nvSpPr>
            <p:cNvPr id="65" name="Rectangle 64">
              <a:extLst>
                <a:ext uri="{FF2B5EF4-FFF2-40B4-BE49-F238E27FC236}">
                  <a16:creationId xmlns:a16="http://schemas.microsoft.com/office/drawing/2014/main" id="{31BF7E23-D240-9D52-FCFB-C3C6CDBD356B}"/>
                </a:ext>
              </a:extLst>
            </p:cNvPr>
            <p:cNvSpPr/>
            <p:nvPr/>
          </p:nvSpPr>
          <p:spPr>
            <a:xfrm>
              <a:off x="9416611" y="4174344"/>
              <a:ext cx="2549409" cy="244682"/>
            </a:xfrm>
            <a:prstGeom prst="rect">
              <a:avLst/>
            </a:prstGeom>
          </p:spPr>
          <p:txBody>
            <a:bodyPr wrap="square">
              <a:spAutoFit/>
            </a:bodyPr>
            <a:lstStyle/>
            <a:p>
              <a:pPr lvl="0" defTabSz="914377">
                <a:lnSpc>
                  <a:spcPct val="90000"/>
                </a:lnSpc>
                <a:spcBef>
                  <a:spcPts val="1000"/>
                </a:spcBef>
                <a:defRPr/>
              </a:pPr>
              <a:r>
                <a:rPr lang="en-GB" sz="1100" dirty="0">
                  <a:solidFill>
                    <a:schemeClr val="tx1"/>
                  </a:solidFill>
                </a:rPr>
                <a:t>American Indian and Alaska Native</a:t>
              </a:r>
              <a:endParaRPr lang="en-US" sz="1100" dirty="0">
                <a:solidFill>
                  <a:schemeClr val="tx1"/>
                </a:solidFill>
              </a:endParaRPr>
            </a:p>
          </p:txBody>
        </p:sp>
        <p:sp>
          <p:nvSpPr>
            <p:cNvPr id="71" name="Rectangle 70">
              <a:extLst>
                <a:ext uri="{FF2B5EF4-FFF2-40B4-BE49-F238E27FC236}">
                  <a16:creationId xmlns:a16="http://schemas.microsoft.com/office/drawing/2014/main" id="{627929E0-66B1-78C5-7022-1F62FD8AC7E8}"/>
                </a:ext>
              </a:extLst>
            </p:cNvPr>
            <p:cNvSpPr/>
            <p:nvPr/>
          </p:nvSpPr>
          <p:spPr>
            <a:xfrm>
              <a:off x="9207062" y="4191911"/>
              <a:ext cx="209549" cy="209549"/>
            </a:xfrm>
            <a:prstGeom prst="rect">
              <a:avLst/>
            </a:prstGeom>
            <a:solidFill>
              <a:srgbClr val="F7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DDF93030-2B53-28C0-C76B-4EC8DF63B48B}"/>
              </a:ext>
            </a:extLst>
          </p:cNvPr>
          <p:cNvGrpSpPr/>
          <p:nvPr/>
        </p:nvGrpSpPr>
        <p:grpSpPr>
          <a:xfrm>
            <a:off x="9207062" y="4331627"/>
            <a:ext cx="2758958" cy="244682"/>
            <a:chOff x="9207062" y="4518423"/>
            <a:chExt cx="2758958" cy="244682"/>
          </a:xfrm>
        </p:grpSpPr>
        <p:sp>
          <p:nvSpPr>
            <p:cNvPr id="66" name="Rectangle 65">
              <a:extLst>
                <a:ext uri="{FF2B5EF4-FFF2-40B4-BE49-F238E27FC236}">
                  <a16:creationId xmlns:a16="http://schemas.microsoft.com/office/drawing/2014/main" id="{2F2189BF-DE5A-D4F4-B24B-486A71AA4869}"/>
                </a:ext>
              </a:extLst>
            </p:cNvPr>
            <p:cNvSpPr/>
            <p:nvPr/>
          </p:nvSpPr>
          <p:spPr>
            <a:xfrm>
              <a:off x="9416611" y="4518423"/>
              <a:ext cx="2549409" cy="244682"/>
            </a:xfrm>
            <a:prstGeom prst="rect">
              <a:avLst/>
            </a:prstGeom>
          </p:spPr>
          <p:txBody>
            <a:bodyPr wrap="square">
              <a:spAutoFit/>
            </a:bodyPr>
            <a:lstStyle/>
            <a:p>
              <a:pPr lvl="0" defTabSz="914377">
                <a:lnSpc>
                  <a:spcPct val="90000"/>
                </a:lnSpc>
                <a:spcBef>
                  <a:spcPts val="1000"/>
                </a:spcBef>
                <a:defRPr/>
              </a:pPr>
              <a:r>
                <a:rPr lang="en-GB" sz="1100" dirty="0">
                  <a:solidFill>
                    <a:schemeClr val="tx1"/>
                  </a:solidFill>
                </a:rPr>
                <a:t>Black or African American</a:t>
              </a:r>
              <a:endParaRPr lang="en-US" sz="1100" dirty="0">
                <a:solidFill>
                  <a:schemeClr val="tx1"/>
                </a:solidFill>
              </a:endParaRPr>
            </a:p>
          </p:txBody>
        </p:sp>
        <p:sp>
          <p:nvSpPr>
            <p:cNvPr id="72" name="Rectangle 71">
              <a:extLst>
                <a:ext uri="{FF2B5EF4-FFF2-40B4-BE49-F238E27FC236}">
                  <a16:creationId xmlns:a16="http://schemas.microsoft.com/office/drawing/2014/main" id="{FB1BF6FE-8B80-2AEB-0960-49D3ACE37B1D}"/>
                </a:ext>
              </a:extLst>
            </p:cNvPr>
            <p:cNvSpPr/>
            <p:nvPr/>
          </p:nvSpPr>
          <p:spPr>
            <a:xfrm>
              <a:off x="9207062" y="4535990"/>
              <a:ext cx="209549" cy="209549"/>
            </a:xfrm>
            <a:prstGeom prst="rect">
              <a:avLst/>
            </a:prstGeom>
            <a:solidFill>
              <a:srgbClr val="082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9" name="Picture 78">
            <a:extLst>
              <a:ext uri="{FF2B5EF4-FFF2-40B4-BE49-F238E27FC236}">
                <a16:creationId xmlns:a16="http://schemas.microsoft.com/office/drawing/2014/main" id="{930CF9C7-C41B-3774-1535-3ADAC7F011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81529" y="471772"/>
            <a:ext cx="704850" cy="635510"/>
          </a:xfrm>
          <a:prstGeom prst="rect">
            <a:avLst/>
          </a:prstGeom>
        </p:spPr>
      </p:pic>
      <p:sp>
        <p:nvSpPr>
          <p:cNvPr id="3" name="Rectangle 2">
            <a:extLst>
              <a:ext uri="{FF2B5EF4-FFF2-40B4-BE49-F238E27FC236}">
                <a16:creationId xmlns:a16="http://schemas.microsoft.com/office/drawing/2014/main" id="{DBE35EEB-11CC-3D99-9840-70423A0B0079}"/>
              </a:ext>
            </a:extLst>
          </p:cNvPr>
          <p:cNvSpPr/>
          <p:nvPr/>
        </p:nvSpPr>
        <p:spPr>
          <a:xfrm>
            <a:off x="5619237" y="5512221"/>
            <a:ext cx="624817" cy="258532"/>
          </a:xfrm>
          <a:prstGeom prst="rect">
            <a:avLst/>
          </a:prstGeom>
        </p:spPr>
        <p:txBody>
          <a:bodyPr wrap="square">
            <a:spAutoFit/>
          </a:bodyPr>
          <a:lstStyle/>
          <a:p>
            <a:pPr lvl="0" algn="ctr" defTabSz="914377">
              <a:lnSpc>
                <a:spcPct val="90000"/>
              </a:lnSpc>
              <a:spcBef>
                <a:spcPts val="1000"/>
              </a:spcBef>
              <a:defRPr/>
            </a:pPr>
            <a:r>
              <a:rPr lang="en-US" sz="1200" b="1" dirty="0">
                <a:solidFill>
                  <a:schemeClr val="tx1"/>
                </a:solidFill>
              </a:rPr>
              <a:t>Texas</a:t>
            </a:r>
          </a:p>
        </p:txBody>
      </p:sp>
    </p:spTree>
    <p:extLst>
      <p:ext uri="{BB962C8B-B14F-4D97-AF65-F5344CB8AC3E}">
        <p14:creationId xmlns:p14="http://schemas.microsoft.com/office/powerpoint/2010/main" val="222004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8;p2">
            <a:extLst>
              <a:ext uri="{FF2B5EF4-FFF2-40B4-BE49-F238E27FC236}">
                <a16:creationId xmlns:a16="http://schemas.microsoft.com/office/drawing/2014/main" id="{FBEC94BD-5E57-2B46-1801-FE5E48A90F1D}"/>
              </a:ext>
            </a:extLst>
          </p:cNvPr>
          <p:cNvSpPr/>
          <p:nvPr/>
        </p:nvSpPr>
        <p:spPr>
          <a:xfrm>
            <a:off x="331027" y="2514600"/>
            <a:ext cx="1983547" cy="533104"/>
          </a:xfrm>
          <a:prstGeom prst="rect">
            <a:avLst/>
          </a:prstGeom>
          <a:solidFill>
            <a:srgbClr val="F267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110;p2">
            <a:extLst>
              <a:ext uri="{FF2B5EF4-FFF2-40B4-BE49-F238E27FC236}">
                <a16:creationId xmlns:a16="http://schemas.microsoft.com/office/drawing/2014/main" id="{2814D038-AC24-0CB8-2701-2AA5D56DB87D}"/>
              </a:ext>
            </a:extLst>
          </p:cNvPr>
          <p:cNvSpPr txBox="1"/>
          <p:nvPr/>
        </p:nvSpPr>
        <p:spPr>
          <a:xfrm>
            <a:off x="331028" y="2003954"/>
            <a:ext cx="3983797"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Investing in our own: Education in the Panhandle. </a:t>
            </a:r>
          </a:p>
          <a:p>
            <a:pPr marL="0" marR="0" lvl="0" indent="0" algn="l" rtl="0">
              <a:spcBef>
                <a:spcPts val="0"/>
              </a:spcBef>
              <a:spcAft>
                <a:spcPts val="0"/>
              </a:spcAft>
              <a:buNone/>
            </a:pPr>
            <a:endParaRPr dirty="0"/>
          </a:p>
        </p:txBody>
      </p:sp>
      <p:pic>
        <p:nvPicPr>
          <p:cNvPr id="9" name="Picture 8">
            <a:extLst>
              <a:ext uri="{FF2B5EF4-FFF2-40B4-BE49-F238E27FC236}">
                <a16:creationId xmlns:a16="http://schemas.microsoft.com/office/drawing/2014/main" id="{086E3A27-3FC3-3B9F-20E2-8CCF9761B1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90368" y="480219"/>
            <a:ext cx="5191807" cy="3089456"/>
          </a:xfrm>
          <a:prstGeom prst="rect">
            <a:avLst/>
          </a:prstGeom>
        </p:spPr>
      </p:pic>
      <p:pic>
        <p:nvPicPr>
          <p:cNvPr id="11" name="Picture 10">
            <a:extLst>
              <a:ext uri="{FF2B5EF4-FFF2-40B4-BE49-F238E27FC236}">
                <a16:creationId xmlns:a16="http://schemas.microsoft.com/office/drawing/2014/main" id="{8F46B063-4163-658F-0824-8275BA5CA00E}"/>
              </a:ext>
            </a:extLst>
          </p:cNvPr>
          <p:cNvPicPr>
            <a:picLocks noChangeAspect="1"/>
          </p:cNvPicPr>
          <p:nvPr/>
        </p:nvPicPr>
        <p:blipFill>
          <a:blip r:embed="rId4"/>
          <a:stretch>
            <a:fillRect/>
          </a:stretch>
        </p:blipFill>
        <p:spPr>
          <a:xfrm>
            <a:off x="6327872" y="3705225"/>
            <a:ext cx="5406928" cy="2703464"/>
          </a:xfrm>
          <a:prstGeom prst="rect">
            <a:avLst/>
          </a:prstGeom>
        </p:spPr>
      </p:pic>
    </p:spTree>
    <p:extLst>
      <p:ext uri="{BB962C8B-B14F-4D97-AF65-F5344CB8AC3E}">
        <p14:creationId xmlns:p14="http://schemas.microsoft.com/office/powerpoint/2010/main" val="385417750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7099</TotalTime>
  <Words>2102</Words>
  <Application>Microsoft Macintosh PowerPoint</Application>
  <PresentationFormat>Widescreen</PresentationFormat>
  <Paragraphs>187</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Mansi Dave</dc:creator>
  <cp:lastModifiedBy>Merrill Davis</cp:lastModifiedBy>
  <cp:revision>79</cp:revision>
  <dcterms:created xsi:type="dcterms:W3CDTF">2021-10-27T07:49:17Z</dcterms:created>
  <dcterms:modified xsi:type="dcterms:W3CDTF">2022-09-09T17:58:48Z</dcterms:modified>
</cp:coreProperties>
</file>